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87" r:id="rId4"/>
    <p:sldId id="259" r:id="rId5"/>
    <p:sldId id="275" r:id="rId6"/>
    <p:sldId id="260" r:id="rId7"/>
    <p:sldId id="261" r:id="rId8"/>
    <p:sldId id="279" r:id="rId9"/>
    <p:sldId id="262" r:id="rId10"/>
    <p:sldId id="281" r:id="rId11"/>
    <p:sldId id="294" r:id="rId12"/>
    <p:sldId id="277" r:id="rId13"/>
    <p:sldId id="263" r:id="rId14"/>
    <p:sldId id="283" r:id="rId15"/>
    <p:sldId id="285" r:id="rId16"/>
    <p:sldId id="264" r:id="rId17"/>
    <p:sldId id="266" r:id="rId18"/>
    <p:sldId id="267" r:id="rId19"/>
    <p:sldId id="268" r:id="rId20"/>
    <p:sldId id="291" r:id="rId21"/>
    <p:sldId id="293" r:id="rId22"/>
    <p:sldId id="269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837DB-7581-1548-BDBB-D77210EBF8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51B43-1CEF-BF4F-9C0C-FE7F68232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2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AA55F0-ED9A-BB4C-B839-AB6E055B7892}" type="slidenum">
              <a:rPr lang="en-US"/>
              <a:pPr/>
              <a:t>1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3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4808EA-FB06-EE48-8EB2-2A19E26FA8F2}" type="slidenum">
              <a:rPr lang="en-US"/>
              <a:pPr/>
              <a:t>18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31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99D04-40C3-C847-9915-67D0200E1AFA}" type="slidenum">
              <a:rPr lang="en-US"/>
              <a:pPr/>
              <a:t>19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41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C1DFF-2C69-5E42-9307-EED6303129DE}" type="slidenum">
              <a:rPr lang="en-US"/>
              <a:pPr/>
              <a:t>22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5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91403F-834B-C944-BA14-4F17ECE54DA8}" type="slidenum">
              <a:rPr lang="en-US"/>
              <a:pPr/>
              <a:t>2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4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EA481-2046-484F-A2C0-CD293DF318BF}" type="slidenum">
              <a:rPr lang="en-US"/>
              <a:pPr/>
              <a:t>4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5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15819A-3328-3142-B69A-6E9E8A448AAF}" type="slidenum">
              <a:rPr lang="en-US"/>
              <a:pPr/>
              <a:t>6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A47D1C-CB30-634C-A338-1013D6B7A73D}" type="slidenum">
              <a:rPr lang="en-US"/>
              <a:pPr/>
              <a:t>7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94AE08-3F3D-504B-A876-87A95E9C04BB}" type="slidenum">
              <a:rPr lang="en-US"/>
              <a:pPr/>
              <a:t>9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9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AB211-706A-3643-8277-B6A0A7BBADC2}" type="slidenum">
              <a:rPr lang="en-US"/>
              <a:pPr/>
              <a:t>13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0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2B5401-E3BC-DF48-AA91-D956A82BF2C7}" type="slidenum">
              <a:rPr lang="en-US"/>
              <a:pPr/>
              <a:t>16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1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E971B-CD92-1847-8B31-0D7D4FA2B012}" type="slidenum">
              <a:rPr lang="en-US"/>
              <a:pPr/>
              <a:t>17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9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6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9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6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2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4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5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7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7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3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5F703-183E-524E-9F14-1F40166D3567}" type="datetimeFigureOut">
              <a:rPr lang="en-US" smtClean="0"/>
              <a:t>27/10/2014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7678D-4746-9447-8CBE-042694411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9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hyperlink" Target="http://highered.mcgraw-hill.com/sites/0072507470/student_view0/chapter25/animation__enzyme_action_and_the_hydrolysis_of_sucrose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hyperlink" Target="http://highered.mcgraw-hill.com/sites/0072495855/student_view0/chapter2/animation__how_enzymes_work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E:%5C07transitionstate.pps" TargetMode="External"/><Relationship Id="rId3" Type="http://schemas.openxmlformats.org/officeDocument/2006/relationships/hyperlink" Target="javascript:window.close();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3.png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4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11.png"/><Relationship Id="rId10" Type="http://schemas.openxmlformats.org/officeDocument/2006/relationships/image" Target="../media/image22.png"/><Relationship Id="rId11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8930"/>
            <a:ext cx="6143625" cy="84832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Enzymes</a:t>
            </a:r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539" y="1044773"/>
            <a:ext cx="5581055" cy="4214813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b="1" dirty="0">
                <a:solidFill>
                  <a:srgbClr val="2D00FA"/>
                </a:solidFill>
              </a:rPr>
              <a:t>Enzymes</a:t>
            </a:r>
            <a:r>
              <a:rPr lang="en-US" dirty="0"/>
              <a:t> are </a:t>
            </a:r>
            <a:r>
              <a:rPr lang="en-US" dirty="0" smtClean="0"/>
              <a:t>large globular proteins </a:t>
            </a:r>
            <a:r>
              <a:rPr lang="en-US" dirty="0"/>
              <a:t>that act as </a:t>
            </a:r>
            <a:r>
              <a:rPr lang="en-US" b="1" dirty="0">
                <a:solidFill>
                  <a:srgbClr val="2D00FA"/>
                </a:solidFill>
              </a:rPr>
              <a:t>catalysts</a:t>
            </a:r>
            <a:r>
              <a:rPr lang="en-US" dirty="0"/>
              <a:t> to speed up biological reactions.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dirty="0"/>
              <a:t>Enzymes are not consumed during the biological reaction.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dirty="0"/>
              <a:t>The compound on which an enzyme acts is the </a:t>
            </a:r>
            <a:r>
              <a:rPr lang="en-US" b="1" dirty="0">
                <a:solidFill>
                  <a:srgbClr val="2D00FA"/>
                </a:solidFill>
              </a:rPr>
              <a:t>substrate</a:t>
            </a:r>
            <a:r>
              <a:rPr lang="en-US" dirty="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dirty="0"/>
              <a:t>Enzymes can break a single structure into smaller components or join two or more substrate molecules together.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dirty="0" smtClean="0"/>
              <a:t>They cannot </a:t>
            </a:r>
            <a:r>
              <a:rPr lang="en-US" dirty="0" err="1" smtClean="0"/>
              <a:t>catalyse</a:t>
            </a:r>
            <a:r>
              <a:rPr lang="en-US" dirty="0" smtClean="0"/>
              <a:t> reactions that would otherwise not occur</a:t>
            </a:r>
            <a:endParaRPr lang="en-US" dirty="0"/>
          </a:p>
        </p:txBody>
      </p:sp>
      <p:sp>
        <p:nvSpPr>
          <p:cNvPr id="123907" name="Rectangle 3"/>
          <p:cNvSpPr>
            <a:spLocks/>
          </p:cNvSpPr>
          <p:nvPr/>
        </p:nvSpPr>
        <p:spPr bwMode="auto">
          <a:xfrm>
            <a:off x="2018110" y="5357813"/>
            <a:ext cx="4420195" cy="12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9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Many fruits contain enzymes that are used in commercial processes. Pineapple (</a:t>
            </a:r>
            <a:r>
              <a:rPr lang="en-US" sz="1500" i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Ananas comosus, 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right) contains the enzyme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papain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which is used in meat tenderization processes and also medically as an anti-inflammatory agent. </a:t>
            </a:r>
          </a:p>
        </p:txBody>
      </p:sp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297" y="0"/>
            <a:ext cx="3080742" cy="643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81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build="p" bldLvl="5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4"/>
            <a:ext cx="8229600" cy="108108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sz="2400" b="1">
                <a:solidFill>
                  <a:srgbClr val="FF0000"/>
                </a:solidFill>
              </a:rPr>
              <a:t>The Induced-fit hypothesis</a:t>
            </a:r>
            <a:r>
              <a:rPr lang="en-GB" sz="2400">
                <a:solidFill>
                  <a:srgbClr val="FF0000"/>
                </a:solidFill>
              </a:rPr>
              <a:t> </a:t>
            </a:r>
            <a:r>
              <a:rPr lang="en-GB" sz="2400"/>
              <a:t>suggests the active site is flexible and only assumes its catalytic conformation after the substrate molecules bind to the site. (alters the shape)</a:t>
            </a: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5076826" y="1916113"/>
            <a:ext cx="3816350" cy="12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000000"/>
                </a:solidFill>
              </a:rPr>
              <a:t>When the product leaves the enzyme the active site reverts to its inactive state.</a:t>
            </a:r>
          </a:p>
        </p:txBody>
      </p:sp>
      <p:sp>
        <p:nvSpPr>
          <p:cNvPr id="7173" name="Rectangle 19"/>
          <p:cNvSpPr>
            <a:spLocks noChangeArrowheads="1"/>
          </p:cNvSpPr>
          <p:nvPr/>
        </p:nvSpPr>
        <p:spPr bwMode="auto">
          <a:xfrm>
            <a:off x="684226" y="1557338"/>
            <a:ext cx="29225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11" tIns="45658" rIns="91311" bIns="45658">
            <a:spAutoFit/>
          </a:bodyPr>
          <a:lstStyle/>
          <a:p>
            <a:pPr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</a:rPr>
              <a:t>Example:  lysozyme</a:t>
            </a:r>
          </a:p>
        </p:txBody>
      </p:sp>
      <p:pic>
        <p:nvPicPr>
          <p:cNvPr id="7174" name="Picture 26" descr="http://images-mediawiki-sites.thefullwiki.org/10/4/2/8/175436548036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68651"/>
            <a:ext cx="52387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68775" y="3321844"/>
            <a:ext cx="26324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sucrase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Watch animation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1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Lock and Key and the Induced Fit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47625"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The lock and key model suggests that the enzyme’s active site and substrate are exactly complementary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enzymes active site and the substrate are only fully complementary after the substrate has bound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28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en-GB" sz="2800" dirty="0"/>
              <a:t>Enzymes lower activation energy by forming an </a:t>
            </a:r>
            <a:r>
              <a:rPr lang="en-GB" sz="2800" dirty="0">
                <a:solidFill>
                  <a:srgbClr val="FF0000"/>
                </a:solidFill>
              </a:rPr>
              <a:t>enzyme/substrate complex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843226" y="1316038"/>
            <a:ext cx="3844925" cy="2978150"/>
            <a:chOff x="2564" y="1099"/>
            <a:chExt cx="2422" cy="1876"/>
          </a:xfrm>
        </p:grpSpPr>
        <p:sp>
          <p:nvSpPr>
            <p:cNvPr id="5125" name="Text Box 4"/>
            <p:cNvSpPr txBox="1">
              <a:spLocks noChangeArrowheads="1"/>
            </p:cNvSpPr>
            <p:nvPr/>
          </p:nvSpPr>
          <p:spPr bwMode="auto">
            <a:xfrm>
              <a:off x="2848" y="1099"/>
              <a:ext cx="185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mtClean="0">
                  <a:solidFill>
                    <a:srgbClr val="000000"/>
                  </a:solidFill>
                </a:rPr>
                <a:t>Substrate + Enzyme</a:t>
              </a:r>
            </a:p>
          </p:txBody>
        </p:sp>
        <p:sp>
          <p:nvSpPr>
            <p:cNvPr id="5126" name="Text Box 7"/>
            <p:cNvSpPr txBox="1">
              <a:spLocks noChangeArrowheads="1"/>
            </p:cNvSpPr>
            <p:nvPr/>
          </p:nvSpPr>
          <p:spPr bwMode="auto">
            <a:xfrm>
              <a:off x="2564" y="1827"/>
              <a:ext cx="24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mtClean="0">
                  <a:solidFill>
                    <a:srgbClr val="000000"/>
                  </a:solidFill>
                </a:rPr>
                <a:t>Enzyme/substrate complex</a:t>
              </a:r>
            </a:p>
          </p:txBody>
        </p:sp>
        <p:sp>
          <p:nvSpPr>
            <p:cNvPr id="5127" name="Line 11"/>
            <p:cNvSpPr>
              <a:spLocks noChangeShapeType="1"/>
            </p:cNvSpPr>
            <p:nvPr/>
          </p:nvSpPr>
          <p:spPr bwMode="auto">
            <a:xfrm>
              <a:off x="3743" y="22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128" name="Line 12"/>
            <p:cNvSpPr>
              <a:spLocks noChangeShapeType="1"/>
            </p:cNvSpPr>
            <p:nvPr/>
          </p:nvSpPr>
          <p:spPr bwMode="auto">
            <a:xfrm flipV="1">
              <a:off x="3879" y="22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>
              <a:off x="3018" y="2687"/>
              <a:ext cx="16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mtClean="0">
                  <a:solidFill>
                    <a:srgbClr val="000000"/>
                  </a:solidFill>
                </a:rPr>
                <a:t>Product + Enzyme</a:t>
              </a:r>
            </a:p>
          </p:txBody>
        </p:sp>
        <p:sp>
          <p:nvSpPr>
            <p:cNvPr id="5130" name="Line 14"/>
            <p:cNvSpPr>
              <a:spLocks noChangeShapeType="1"/>
            </p:cNvSpPr>
            <p:nvPr/>
          </p:nvSpPr>
          <p:spPr bwMode="auto">
            <a:xfrm>
              <a:off x="3698" y="1417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131" name="Line 15"/>
            <p:cNvSpPr>
              <a:spLocks noChangeShapeType="1"/>
            </p:cNvSpPr>
            <p:nvPr/>
          </p:nvSpPr>
          <p:spPr bwMode="auto">
            <a:xfrm flipV="1">
              <a:off x="3879" y="1417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pic>
        <p:nvPicPr>
          <p:cNvPr id="5124" name="Picture 19" descr="http://schoolworkhelper.net/wp-content/uploads/2010/07/substrate-enzyme-comple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13" y="4454524"/>
            <a:ext cx="5865572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013" y="6016774"/>
            <a:ext cx="246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Watch animation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7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49" name="Group 1"/>
          <p:cNvGrpSpPr>
            <a:grpSpLocks/>
          </p:cNvGrpSpPr>
          <p:nvPr/>
        </p:nvGrpSpPr>
        <p:grpSpPr bwMode="auto">
          <a:xfrm>
            <a:off x="1830586" y="2821781"/>
            <a:ext cx="6188273" cy="3098602"/>
            <a:chOff x="0" y="0"/>
            <a:chExt cx="5544" cy="2776"/>
          </a:xfrm>
        </p:grpSpPr>
        <p:pic>
          <p:nvPicPr>
            <p:cNvPr id="130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4"/>
              <a:ext cx="4536" cy="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0051" name="Rectangle 3"/>
            <p:cNvSpPr>
              <a:spLocks/>
            </p:cNvSpPr>
            <p:nvPr/>
          </p:nvSpPr>
          <p:spPr bwMode="auto">
            <a:xfrm>
              <a:off x="152" y="768"/>
              <a:ext cx="67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Reactant</a:t>
              </a:r>
            </a:p>
          </p:txBody>
        </p:sp>
        <p:sp>
          <p:nvSpPr>
            <p:cNvPr id="130052" name="Rectangle 4"/>
            <p:cNvSpPr>
              <a:spLocks/>
            </p:cNvSpPr>
            <p:nvPr/>
          </p:nvSpPr>
          <p:spPr bwMode="auto">
            <a:xfrm>
              <a:off x="3504" y="1840"/>
              <a:ext cx="60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Product</a:t>
              </a:r>
            </a:p>
          </p:txBody>
        </p:sp>
        <p:sp>
          <p:nvSpPr>
            <p:cNvPr id="130053" name="Rectangle 5"/>
            <p:cNvSpPr>
              <a:spLocks/>
            </p:cNvSpPr>
            <p:nvPr/>
          </p:nvSpPr>
          <p:spPr bwMode="auto">
            <a:xfrm>
              <a:off x="3048" y="0"/>
              <a:ext cx="2496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Without enzyme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The activation energy required is high.</a:t>
              </a:r>
            </a:p>
          </p:txBody>
        </p:sp>
        <p:sp>
          <p:nvSpPr>
            <p:cNvPr id="130054" name="Line 6"/>
            <p:cNvSpPr>
              <a:spLocks noChangeShapeType="1"/>
            </p:cNvSpPr>
            <p:nvPr/>
          </p:nvSpPr>
          <p:spPr bwMode="auto">
            <a:xfrm>
              <a:off x="1979" y="209"/>
              <a:ext cx="1085" cy="0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0055" name="Group 7"/>
          <p:cNvGrpSpPr>
            <a:grpSpLocks/>
          </p:cNvGrpSpPr>
          <p:nvPr/>
        </p:nvGrpSpPr>
        <p:grpSpPr bwMode="auto">
          <a:xfrm>
            <a:off x="1857375" y="3393281"/>
            <a:ext cx="5902523" cy="2571750"/>
            <a:chOff x="0" y="0"/>
            <a:chExt cx="5288" cy="2304"/>
          </a:xfrm>
        </p:grpSpPr>
        <p:pic>
          <p:nvPicPr>
            <p:cNvPr id="13005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36" cy="2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0057" name="Rectangle 9"/>
            <p:cNvSpPr>
              <a:spLocks/>
            </p:cNvSpPr>
            <p:nvPr/>
          </p:nvSpPr>
          <p:spPr bwMode="auto">
            <a:xfrm>
              <a:off x="3056" y="280"/>
              <a:ext cx="2232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With enzyme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The activation energy required is lower.</a:t>
              </a:r>
            </a:p>
          </p:txBody>
        </p:sp>
        <p:sp>
          <p:nvSpPr>
            <p:cNvPr id="130058" name="Line 10"/>
            <p:cNvSpPr>
              <a:spLocks noChangeShapeType="1"/>
            </p:cNvSpPr>
            <p:nvPr/>
          </p:nvSpPr>
          <p:spPr bwMode="auto">
            <a:xfrm>
              <a:off x="1987" y="489"/>
              <a:ext cx="1085" cy="0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0059" name="Rectangle 11"/>
          <p:cNvSpPr>
            <a:spLocks noGrp="1" noChangeArrowheads="1"/>
          </p:cNvSpPr>
          <p:nvPr>
            <p:ph type="title"/>
          </p:nvPr>
        </p:nvSpPr>
        <p:spPr>
          <a:xfrm>
            <a:off x="-26789" y="-26789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Enzymes</a:t>
            </a:r>
          </a:p>
        </p:txBody>
      </p:sp>
      <p:sp>
        <p:nvSpPr>
          <p:cNvPr id="13006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21469" y="1080492"/>
            <a:ext cx="8518922" cy="1651992"/>
          </a:xfrm>
          <a:ln/>
        </p:spPr>
        <p:txBody>
          <a:bodyPr>
            <a:normAutofit fontScale="55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5"/>
              </a:buBlip>
              <a:tabLst>
                <a:tab pos="721047" algn="l"/>
                <a:tab pos="721047" algn="l"/>
              </a:tabLst>
            </a:pPr>
            <a:r>
              <a:rPr lang="en-US"/>
              <a:t>Enzymes are </a:t>
            </a:r>
            <a:r>
              <a:rPr lang="en-US" b="1">
                <a:solidFill>
                  <a:srgbClr val="2D00FA"/>
                </a:solidFill>
              </a:rPr>
              <a:t>catalysts</a:t>
            </a:r>
            <a:r>
              <a:rPr lang="en-US"/>
              <a:t>; they make it </a:t>
            </a:r>
            <a:r>
              <a:rPr lang="en-US" b="1">
                <a:solidFill>
                  <a:srgbClr val="2D00FA"/>
                </a:solidFill>
              </a:rPr>
              <a:t>easier</a:t>
            </a:r>
            <a:r>
              <a:rPr lang="en-US"/>
              <a:t> for a reaction to take place.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5"/>
              </a:buBlip>
              <a:tabLst>
                <a:tab pos="721047" algn="l"/>
                <a:tab pos="721047" algn="l"/>
              </a:tabLst>
            </a:pPr>
            <a:r>
              <a:rPr lang="en-US"/>
              <a:t>Catalysts </a:t>
            </a:r>
            <a:r>
              <a:rPr lang="en-US" b="1">
                <a:solidFill>
                  <a:srgbClr val="2D00FA"/>
                </a:solidFill>
              </a:rPr>
              <a:t>speed up</a:t>
            </a:r>
            <a:r>
              <a:rPr lang="en-US"/>
              <a:t> reactions by influencing the stability of bonds in the reactants. They may also provide an alternative reaction pathway, thus lowering the activation energy needed for a reaction to take place (see the graph below).</a:t>
            </a:r>
            <a:r>
              <a:rPr lang="en-US" sz="1700"/>
              <a:t> </a:t>
            </a:r>
          </a:p>
        </p:txBody>
      </p:sp>
      <p:grpSp>
        <p:nvGrpSpPr>
          <p:cNvPr id="130061" name="Group 13"/>
          <p:cNvGrpSpPr>
            <a:grpSpLocks/>
          </p:cNvGrpSpPr>
          <p:nvPr/>
        </p:nvGrpSpPr>
        <p:grpSpPr bwMode="auto">
          <a:xfrm>
            <a:off x="539130" y="2812852"/>
            <a:ext cx="7080114" cy="3680147"/>
            <a:chOff x="0" y="0"/>
            <a:chExt cx="6342" cy="3297"/>
          </a:xfrm>
        </p:grpSpPr>
        <p:grpSp>
          <p:nvGrpSpPr>
            <p:cNvPr id="130062" name="Group 14"/>
            <p:cNvGrpSpPr>
              <a:grpSpLocks/>
            </p:cNvGrpSpPr>
            <p:nvPr/>
          </p:nvGrpSpPr>
          <p:grpSpPr bwMode="auto">
            <a:xfrm>
              <a:off x="1212" y="32"/>
              <a:ext cx="4845" cy="2746"/>
              <a:chOff x="0" y="0"/>
              <a:chExt cx="4845" cy="2746"/>
            </a:xfrm>
          </p:grpSpPr>
          <p:sp>
            <p:nvSpPr>
              <p:cNvPr id="130063" name="Line 15"/>
              <p:cNvSpPr>
                <a:spLocks noChangeShapeType="1"/>
              </p:cNvSpPr>
              <p:nvPr/>
            </p:nvSpPr>
            <p:spPr bwMode="auto">
              <a:xfrm>
                <a:off x="0" y="0"/>
                <a:ext cx="13" cy="2733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064" name="Line 16"/>
              <p:cNvSpPr>
                <a:spLocks noChangeShapeType="1"/>
              </p:cNvSpPr>
              <p:nvPr/>
            </p:nvSpPr>
            <p:spPr bwMode="auto">
              <a:xfrm>
                <a:off x="7" y="2726"/>
                <a:ext cx="4838" cy="2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0065" name="Group 17"/>
            <p:cNvGrpSpPr>
              <a:grpSpLocks/>
            </p:cNvGrpSpPr>
            <p:nvPr/>
          </p:nvGrpSpPr>
          <p:grpSpPr bwMode="auto">
            <a:xfrm>
              <a:off x="636" y="0"/>
              <a:ext cx="357" cy="2793"/>
              <a:chOff x="0" y="0"/>
              <a:chExt cx="357" cy="2793"/>
            </a:xfrm>
          </p:grpSpPr>
          <p:sp>
            <p:nvSpPr>
              <p:cNvPr id="130066" name="Line 18"/>
              <p:cNvSpPr>
                <a:spLocks noChangeShapeType="1"/>
              </p:cNvSpPr>
              <p:nvPr/>
            </p:nvSpPr>
            <p:spPr bwMode="auto">
              <a:xfrm flipH="1">
                <a:off x="240" y="256"/>
                <a:ext cx="8" cy="2317"/>
              </a:xfrm>
              <a:prstGeom prst="line">
                <a:avLst/>
              </a:prstGeom>
              <a:noFill/>
              <a:ln w="101600">
                <a:solidFill>
                  <a:srgbClr val="FF0017"/>
                </a:solidFill>
                <a:round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067" name="Rectangle 19"/>
              <p:cNvSpPr>
                <a:spLocks/>
              </p:cNvSpPr>
              <p:nvPr/>
            </p:nvSpPr>
            <p:spPr bwMode="auto">
              <a:xfrm>
                <a:off x="0" y="0"/>
                <a:ext cx="357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High</a:t>
                </a:r>
              </a:p>
            </p:txBody>
          </p:sp>
          <p:sp>
            <p:nvSpPr>
              <p:cNvPr id="130068" name="Rectangle 20"/>
              <p:cNvSpPr>
                <a:spLocks/>
              </p:cNvSpPr>
              <p:nvPr/>
            </p:nvSpPr>
            <p:spPr bwMode="auto">
              <a:xfrm>
                <a:off x="16" y="2600"/>
                <a:ext cx="322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Low</a:t>
                </a:r>
              </a:p>
            </p:txBody>
          </p:sp>
        </p:grpSp>
        <p:grpSp>
          <p:nvGrpSpPr>
            <p:cNvPr id="130069" name="Group 21"/>
            <p:cNvGrpSpPr>
              <a:grpSpLocks/>
            </p:cNvGrpSpPr>
            <p:nvPr/>
          </p:nvGrpSpPr>
          <p:grpSpPr bwMode="auto">
            <a:xfrm>
              <a:off x="1204" y="2840"/>
              <a:ext cx="5138" cy="193"/>
              <a:chOff x="0" y="0"/>
              <a:chExt cx="5138" cy="193"/>
            </a:xfrm>
          </p:grpSpPr>
          <p:sp>
            <p:nvSpPr>
              <p:cNvPr id="130070" name="Line 22"/>
              <p:cNvSpPr>
                <a:spLocks noChangeShapeType="1"/>
              </p:cNvSpPr>
              <p:nvPr/>
            </p:nvSpPr>
            <p:spPr bwMode="auto">
              <a:xfrm flipH="1">
                <a:off x="565" y="121"/>
                <a:ext cx="3904" cy="4"/>
              </a:xfrm>
              <a:prstGeom prst="line">
                <a:avLst/>
              </a:prstGeom>
              <a:noFill/>
              <a:ln w="101600">
                <a:solidFill>
                  <a:srgbClr val="FF0017"/>
                </a:solidFill>
                <a:round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071" name="Rectangle 23"/>
              <p:cNvSpPr>
                <a:spLocks/>
              </p:cNvSpPr>
              <p:nvPr/>
            </p:nvSpPr>
            <p:spPr bwMode="auto">
              <a:xfrm>
                <a:off x="0" y="0"/>
                <a:ext cx="368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Start</a:t>
                </a:r>
              </a:p>
            </p:txBody>
          </p:sp>
          <p:sp>
            <p:nvSpPr>
              <p:cNvPr id="130072" name="Rectangle 24"/>
              <p:cNvSpPr>
                <a:spLocks/>
              </p:cNvSpPr>
              <p:nvPr/>
            </p:nvSpPr>
            <p:spPr bwMode="auto">
              <a:xfrm>
                <a:off x="4664" y="0"/>
                <a:ext cx="474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Finish</a:t>
                </a:r>
              </a:p>
            </p:txBody>
          </p:sp>
        </p:grpSp>
        <p:sp>
          <p:nvSpPr>
            <p:cNvPr id="130073" name="Rectangle 25"/>
            <p:cNvSpPr>
              <a:spLocks/>
            </p:cNvSpPr>
            <p:nvPr/>
          </p:nvSpPr>
          <p:spPr bwMode="auto">
            <a:xfrm>
              <a:off x="2756" y="3104"/>
              <a:ext cx="1430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Direction of reaction</a:t>
              </a:r>
            </a:p>
          </p:txBody>
        </p:sp>
        <p:sp>
          <p:nvSpPr>
            <p:cNvPr id="130074" name="Rectangle 26"/>
            <p:cNvSpPr>
              <a:spLocks/>
            </p:cNvSpPr>
            <p:nvPr/>
          </p:nvSpPr>
          <p:spPr bwMode="auto">
            <a:xfrm rot="-5400000">
              <a:off x="-808" y="1203"/>
              <a:ext cx="2039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Amount of energy stored in the chemicals</a:t>
              </a:r>
            </a:p>
          </p:txBody>
        </p:sp>
      </p:grpSp>
      <p:grpSp>
        <p:nvGrpSpPr>
          <p:cNvPr id="130075" name="Group 27"/>
          <p:cNvGrpSpPr>
            <a:grpSpLocks/>
          </p:cNvGrpSpPr>
          <p:nvPr/>
        </p:nvGrpSpPr>
        <p:grpSpPr bwMode="auto">
          <a:xfrm>
            <a:off x="1964531" y="4045148"/>
            <a:ext cx="4712643" cy="1429866"/>
            <a:chOff x="0" y="0"/>
            <a:chExt cx="4222" cy="1281"/>
          </a:xfrm>
        </p:grpSpPr>
        <p:sp>
          <p:nvSpPr>
            <p:cNvPr id="130076" name="Rectangle 28"/>
            <p:cNvSpPr>
              <a:spLocks/>
            </p:cNvSpPr>
            <p:nvPr/>
          </p:nvSpPr>
          <p:spPr bwMode="auto">
            <a:xfrm>
              <a:off x="3328" y="1088"/>
              <a:ext cx="894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Low energy</a:t>
              </a:r>
            </a:p>
          </p:txBody>
        </p:sp>
        <p:sp>
          <p:nvSpPr>
            <p:cNvPr id="130077" name="Rectangle 29"/>
            <p:cNvSpPr>
              <a:spLocks/>
            </p:cNvSpPr>
            <p:nvPr/>
          </p:nvSpPr>
          <p:spPr bwMode="auto">
            <a:xfrm>
              <a:off x="0" y="0"/>
              <a:ext cx="92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High energy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305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60" grpId="0" build="p" bldLvl="5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28000" y="476692"/>
            <a:ext cx="8029442" cy="5672170"/>
            <a:chOff x="828000" y="476692"/>
            <a:chExt cx="8029442" cy="5672170"/>
          </a:xfrm>
        </p:grpSpPr>
        <p:sp>
          <p:nvSpPr>
            <p:cNvPr id="22530" name="Line 2"/>
            <p:cNvSpPr>
              <a:spLocks noChangeShapeType="1"/>
            </p:cNvSpPr>
            <p:nvPr/>
          </p:nvSpPr>
          <p:spPr bwMode="auto">
            <a:xfrm>
              <a:off x="1837440" y="4653129"/>
              <a:ext cx="165456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31" name="Line 3"/>
            <p:cNvSpPr>
              <a:spLocks noChangeShapeType="1"/>
            </p:cNvSpPr>
            <p:nvPr/>
          </p:nvSpPr>
          <p:spPr bwMode="auto">
            <a:xfrm>
              <a:off x="6516000" y="5661235"/>
              <a:ext cx="18014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2124002" y="4795705"/>
              <a:ext cx="1224000" cy="343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reactants</a:t>
              </a: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6877440" y="5805251"/>
              <a:ext cx="1224000" cy="343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products</a:t>
              </a:r>
            </a:p>
          </p:txBody>
        </p:sp>
        <p:grpSp>
          <p:nvGrpSpPr>
            <p:cNvPr id="22534" name="Group 6"/>
            <p:cNvGrpSpPr>
              <a:grpSpLocks/>
            </p:cNvGrpSpPr>
            <p:nvPr/>
          </p:nvGrpSpPr>
          <p:grpSpPr bwMode="auto">
            <a:xfrm>
              <a:off x="828000" y="1484798"/>
              <a:ext cx="432000" cy="4535036"/>
              <a:chOff x="522" y="935"/>
              <a:chExt cx="272" cy="2857"/>
            </a:xfrm>
          </p:grpSpPr>
          <p:sp>
            <p:nvSpPr>
              <p:cNvPr id="22535" name="Line 7"/>
              <p:cNvSpPr>
                <a:spLocks noChangeShapeType="1"/>
              </p:cNvSpPr>
              <p:nvPr/>
            </p:nvSpPr>
            <p:spPr bwMode="auto">
              <a:xfrm flipV="1">
                <a:off x="794" y="935"/>
                <a:ext cx="0" cy="285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14683" hangingPunct="0">
                  <a:lnSpc>
                    <a:spcPct val="93000"/>
                  </a:lnSpc>
                  <a:spcBef>
                    <a:spcPct val="0"/>
                  </a:spcBef>
                  <a:buClr>
                    <a:srgbClr val="000000"/>
                  </a:buClr>
                  <a:buSzPct val="45000"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36" name="Text Box 8"/>
              <p:cNvSpPr txBox="1">
                <a:spLocks noChangeArrowheads="1"/>
              </p:cNvSpPr>
              <p:nvPr/>
            </p:nvSpPr>
            <p:spPr bwMode="auto">
              <a:xfrm>
                <a:off x="522" y="1933"/>
                <a:ext cx="181" cy="10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0794" tIns="50397" rIns="100794" bIns="50397">
                <a:spAutoFit/>
              </a:bodyPr>
              <a:lstStyle>
                <a:lvl1pPr defTabSz="503238">
                  <a:defRPr>
                    <a:solidFill>
                      <a:srgbClr val="000000"/>
                    </a:solidFill>
                    <a:latin typeface="Arial" charset="0"/>
                  </a:defRPr>
                </a:lvl1pPr>
                <a:lvl2pPr marL="476250" indent="-238125" defTabSz="503238">
                  <a:defRPr>
                    <a:solidFill>
                      <a:srgbClr val="000000"/>
                    </a:solidFill>
                    <a:latin typeface="Arial" charset="0"/>
                  </a:defRPr>
                </a:lvl2pPr>
                <a:lvl3pPr marL="714375" indent="-238125" defTabSz="503238">
                  <a:defRPr>
                    <a:solidFill>
                      <a:srgbClr val="000000"/>
                    </a:solidFill>
                    <a:latin typeface="Arial" charset="0"/>
                  </a:defRPr>
                </a:lvl3pPr>
                <a:lvl4pPr marL="952500" indent="-238125" defTabSz="503238">
                  <a:defRPr>
                    <a:solidFill>
                      <a:srgbClr val="000000"/>
                    </a:solidFill>
                    <a:latin typeface="Arial" charset="0"/>
                  </a:defRPr>
                </a:lvl4pPr>
                <a:lvl5pPr marL="1190625" indent="-238125" defTabSz="503238">
                  <a:defRPr>
                    <a:solidFill>
                      <a:srgbClr val="000000"/>
                    </a:solidFill>
                    <a:latin typeface="Arial" charset="0"/>
                  </a:defRPr>
                </a:lvl5pPr>
                <a:lvl6pPr marL="1647825" indent="-238125" defTabSz="5032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>
                    <a:solidFill>
                      <a:srgbClr val="000000"/>
                    </a:solidFill>
                    <a:latin typeface="Arial" charset="0"/>
                  </a:defRPr>
                </a:lvl6pPr>
                <a:lvl7pPr marL="2105025" indent="-238125" defTabSz="5032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>
                    <a:solidFill>
                      <a:srgbClr val="000000"/>
                    </a:solidFill>
                    <a:latin typeface="Arial" charset="0"/>
                  </a:defRPr>
                </a:lvl7pPr>
                <a:lvl8pPr marL="2562225" indent="-238125" defTabSz="5032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>
                    <a:solidFill>
                      <a:srgbClr val="000000"/>
                    </a:solidFill>
                    <a:latin typeface="Arial" charset="0"/>
                  </a:defRPr>
                </a:lvl8pPr>
                <a:lvl9pPr marL="3019425" indent="-238125" defTabSz="5032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>
                    <a:solidFill>
                      <a:srgbClr val="000000"/>
                    </a:solidFill>
                    <a:latin typeface="Arial" charset="0"/>
                  </a:defRPr>
                </a:lvl9pPr>
              </a:lstStyle>
              <a:p>
                <a:r>
                  <a:rPr lang="en-GB" sz="1600" b="1">
                    <a:solidFill>
                      <a:srgbClr val="FF0066"/>
                    </a:solidFill>
                  </a:rPr>
                  <a:t>energy</a:t>
                </a:r>
              </a:p>
            </p:txBody>
          </p:sp>
        </p:grpSp>
        <p:sp>
          <p:nvSpPr>
            <p:cNvPr id="22537" name="Freeform 9"/>
            <p:cNvSpPr>
              <a:spLocks/>
            </p:cNvSpPr>
            <p:nvPr/>
          </p:nvSpPr>
          <p:spPr bwMode="auto">
            <a:xfrm>
              <a:off x="3492000" y="1389747"/>
              <a:ext cx="3024000" cy="4271488"/>
            </a:xfrm>
            <a:custGeom>
              <a:avLst/>
              <a:gdLst>
                <a:gd name="T0" fmla="*/ 0 w 1905"/>
                <a:gd name="T1" fmla="*/ 2056 h 2691"/>
                <a:gd name="T2" fmla="*/ 907 w 1905"/>
                <a:gd name="T3" fmla="*/ 106 h 2691"/>
                <a:gd name="T4" fmla="*/ 1905 w 1905"/>
                <a:gd name="T5" fmla="*/ 2691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5" h="2691">
                  <a:moveTo>
                    <a:pt x="0" y="2056"/>
                  </a:moveTo>
                  <a:cubicBezTo>
                    <a:pt x="295" y="1028"/>
                    <a:pt x="590" y="0"/>
                    <a:pt x="907" y="106"/>
                  </a:cubicBezTo>
                  <a:cubicBezTo>
                    <a:pt x="1224" y="212"/>
                    <a:pt x="1739" y="2260"/>
                    <a:pt x="1905" y="2691"/>
                  </a:cubicBezTo>
                </a:path>
              </a:pathLst>
            </a:custGeom>
            <a:noFill/>
            <a:ln w="38100" cmpd="sng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>
              <a:off x="7164000" y="4653130"/>
              <a:ext cx="0" cy="93609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39" name="Text Box 11"/>
            <p:cNvSpPr txBox="1">
              <a:spLocks noChangeArrowheads="1"/>
            </p:cNvSpPr>
            <p:nvPr/>
          </p:nvSpPr>
          <p:spPr bwMode="auto">
            <a:xfrm>
              <a:off x="7380002" y="4797146"/>
              <a:ext cx="1477440" cy="594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exothermic reaction</a:t>
              </a:r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3492000" y="4653129"/>
              <a:ext cx="48254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3564000" y="476692"/>
              <a:ext cx="2734560" cy="461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0066"/>
                  </a:solidFill>
                </a:rPr>
                <a:t>Reaction profile</a:t>
              </a:r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4860000" y="1556805"/>
              <a:ext cx="0" cy="309632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4932000" y="2923508"/>
              <a:ext cx="1296000" cy="594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activation energy, E</a:t>
              </a:r>
              <a:r>
                <a:rPr lang="en-GB" sz="1600" b="1" baseline="-25000"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en-GB" sz="1600" b="1">
                <a:solidFill>
                  <a:srgbClr val="FF0066"/>
                </a:solidFill>
              </a:endParaRPr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>
              <a:off x="4066562" y="1556804"/>
              <a:ext cx="165744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>
              <a:off x="6085440" y="1126199"/>
              <a:ext cx="2662560" cy="720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transition state</a:t>
              </a:r>
            </a:p>
            <a:p>
              <a:r>
                <a:rPr lang="en-GB" sz="1600" b="1">
                  <a:solidFill>
                    <a:srgbClr val="FF0066"/>
                  </a:solidFill>
                </a:rPr>
                <a:t>(or activated complex)</a:t>
              </a:r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auto">
            <a:xfrm flipV="1">
              <a:off x="2628000" y="1556805"/>
              <a:ext cx="0" cy="3024318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47" name="Line 19"/>
            <p:cNvSpPr>
              <a:spLocks noChangeShapeType="1"/>
            </p:cNvSpPr>
            <p:nvPr/>
          </p:nvSpPr>
          <p:spPr bwMode="auto">
            <a:xfrm>
              <a:off x="7380000" y="1556804"/>
              <a:ext cx="0" cy="4032423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2548" name="Text Box 20"/>
            <p:cNvSpPr txBox="1">
              <a:spLocks noChangeArrowheads="1"/>
            </p:cNvSpPr>
            <p:nvPr/>
          </p:nvSpPr>
          <p:spPr bwMode="auto">
            <a:xfrm>
              <a:off x="1548000" y="2708926"/>
              <a:ext cx="1150560" cy="594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GB" sz="1600" b="1">
                  <a:solidFill>
                    <a:srgbClr val="FF0066"/>
                  </a:solidFill>
                </a:rPr>
                <a:t>bonds breaking</a:t>
              </a:r>
            </a:p>
          </p:txBody>
        </p:sp>
        <p:sp>
          <p:nvSpPr>
            <p:cNvPr id="22549" name="Text Box 21"/>
            <p:cNvSpPr txBox="1">
              <a:spLocks noChangeArrowheads="1"/>
            </p:cNvSpPr>
            <p:nvPr/>
          </p:nvSpPr>
          <p:spPr bwMode="auto">
            <a:xfrm>
              <a:off x="7309442" y="3140972"/>
              <a:ext cx="1150560" cy="594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GB" sz="1600" b="1">
                  <a:solidFill>
                    <a:srgbClr val="FF0066"/>
                  </a:solidFill>
                </a:rPr>
                <a:t>bonds forming</a:t>
              </a:r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auto">
            <a:xfrm>
              <a:off x="2636640" y="5571945"/>
              <a:ext cx="3600000" cy="343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0" tIns="45711" rIns="91420" bIns="45711">
              <a:spAutoFit/>
            </a:bodyPr>
            <a:lstStyle>
              <a:lvl1pPr defTabSz="503238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47625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71437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952500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1190625" indent="-238125" defTabSz="503238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16478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1050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25622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019425" indent="-238125" defTabSz="50323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0066"/>
                  </a:solidFill>
                </a:rPr>
                <a:t>Course of reaction</a:t>
              </a:r>
              <a:endParaRPr lang="en-US" sz="1600" b="1">
                <a:solidFill>
                  <a:srgbClr val="FF0066"/>
                </a:solidFill>
              </a:endParaRPr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>
              <a:off x="4917600" y="5779327"/>
              <a:ext cx="100800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pPr defTabSz="414683" hangingPunct="0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45000"/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6409440" y="6332346"/>
            <a:ext cx="2734560" cy="343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defTabSz="503238">
              <a:defRPr>
                <a:solidFill>
                  <a:srgbClr val="000000"/>
                </a:solidFill>
                <a:latin typeface="Arial" charset="0"/>
              </a:defRPr>
            </a:lvl1pPr>
            <a:lvl2pPr marL="476250" indent="-238125" defTabSz="503238">
              <a:defRPr>
                <a:solidFill>
                  <a:srgbClr val="000000"/>
                </a:solidFill>
                <a:latin typeface="Arial" charset="0"/>
              </a:defRPr>
            </a:lvl2pPr>
            <a:lvl3pPr marL="714375" indent="-238125" defTabSz="503238">
              <a:defRPr>
                <a:solidFill>
                  <a:srgbClr val="000000"/>
                </a:solidFill>
                <a:latin typeface="Arial" charset="0"/>
              </a:defRPr>
            </a:lvl3pPr>
            <a:lvl4pPr marL="952500" indent="-238125" defTabSz="503238">
              <a:defRPr>
                <a:solidFill>
                  <a:srgbClr val="000000"/>
                </a:solidFill>
                <a:latin typeface="Arial" charset="0"/>
              </a:defRPr>
            </a:lvl4pPr>
            <a:lvl5pPr marL="1190625" indent="-238125" defTabSz="503238">
              <a:defRPr>
                <a:solidFill>
                  <a:srgbClr val="000000"/>
                </a:solidFill>
                <a:latin typeface="Arial" charset="0"/>
              </a:defRPr>
            </a:lvl5pPr>
            <a:lvl6pPr marL="1647825" indent="-238125" defTabSz="5032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rgbClr val="000000"/>
                </a:solidFill>
                <a:latin typeface="Arial" charset="0"/>
              </a:defRPr>
            </a:lvl6pPr>
            <a:lvl7pPr marL="2105025" indent="-238125" defTabSz="5032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rgbClr val="000000"/>
                </a:solidFill>
                <a:latin typeface="Arial" charset="0"/>
              </a:defRPr>
            </a:lvl7pPr>
            <a:lvl8pPr marL="2562225" indent="-238125" defTabSz="5032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rgbClr val="000000"/>
                </a:solidFill>
                <a:latin typeface="Arial" charset="0"/>
              </a:defRPr>
            </a:lvl8pPr>
            <a:lvl9pPr marL="3019425" indent="-238125" defTabSz="5032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GB" sz="1600" b="1">
                <a:solidFill>
                  <a:srgbClr val="FF0066"/>
                </a:solidFill>
                <a:hlinkClick r:id="rId2" action="ppaction://hlinkpres?slideindex=1&amp;slidetitle="/>
              </a:rPr>
              <a:t>Replay</a:t>
            </a:r>
            <a:r>
              <a:rPr lang="en-GB" sz="1600" b="1">
                <a:solidFill>
                  <a:srgbClr val="FF0066"/>
                </a:solidFill>
              </a:rPr>
              <a:t>   </a:t>
            </a:r>
            <a:r>
              <a:rPr lang="en-GB" sz="1600" b="1">
                <a:solidFill>
                  <a:srgbClr val="FF0066"/>
                </a:solidFill>
                <a:hlinkClick r:id="rId3"/>
              </a:rPr>
              <a:t>Close window</a:t>
            </a:r>
            <a:endParaRPr lang="en-GB" sz="1600" b="1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26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3"/>
            <a:ext cx="8229600" cy="836613"/>
          </a:xfrm>
        </p:spPr>
        <p:txBody>
          <a:bodyPr/>
          <a:lstStyle/>
          <a:p>
            <a:pPr algn="l" eaLnBrk="1" hangingPunct="1"/>
            <a:r>
              <a:rPr lang="en-GB" sz="2800" b="1" i="1" dirty="0">
                <a:solidFill>
                  <a:srgbClr val="FF0000"/>
                </a:solidFill>
              </a:rPr>
              <a:t>Enzymes </a:t>
            </a:r>
            <a:r>
              <a:rPr lang="en-GB" sz="2800" b="1" i="1" dirty="0" smtClean="0">
                <a:solidFill>
                  <a:srgbClr val="FF0000"/>
                </a:solidFill>
              </a:rPr>
              <a:t>- lower </a:t>
            </a:r>
            <a:r>
              <a:rPr lang="en-GB" sz="2800" b="1" i="1" dirty="0">
                <a:solidFill>
                  <a:srgbClr val="FF0000"/>
                </a:solidFill>
              </a:rPr>
              <a:t>the activation energy of a reaction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4696" y="2528887"/>
            <a:ext cx="8787633" cy="3878341"/>
            <a:chOff x="176993" y="1885950"/>
            <a:chExt cx="8787633" cy="3878341"/>
          </a:xfrm>
        </p:grpSpPr>
        <p:sp>
          <p:nvSpPr>
            <p:cNvPr id="10243" name="Line 5"/>
            <p:cNvSpPr>
              <a:spLocks noChangeShapeType="1"/>
            </p:cNvSpPr>
            <p:nvPr/>
          </p:nvSpPr>
          <p:spPr bwMode="auto">
            <a:xfrm>
              <a:off x="360363" y="5235575"/>
              <a:ext cx="84963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0244" name="Line 4"/>
            <p:cNvSpPr>
              <a:spLocks noChangeShapeType="1"/>
            </p:cNvSpPr>
            <p:nvPr/>
          </p:nvSpPr>
          <p:spPr bwMode="auto">
            <a:xfrm>
              <a:off x="590550" y="1885950"/>
              <a:ext cx="0" cy="34575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78" name="Freeform 14"/>
            <p:cNvSpPr>
              <a:spLocks/>
            </p:cNvSpPr>
            <p:nvPr/>
          </p:nvSpPr>
          <p:spPr bwMode="auto">
            <a:xfrm>
              <a:off x="2551117" y="3063888"/>
              <a:ext cx="1944687" cy="334963"/>
            </a:xfrm>
            <a:custGeom>
              <a:avLst/>
              <a:gdLst>
                <a:gd name="T0" fmla="*/ 0 w 862"/>
                <a:gd name="T1" fmla="*/ 531754601 h 211"/>
                <a:gd name="T2" fmla="*/ 1618498574 w 862"/>
                <a:gd name="T3" fmla="*/ 75604803 h 211"/>
                <a:gd name="T4" fmla="*/ 2147483647 w 862"/>
                <a:gd name="T5" fmla="*/ 75604803 h 211"/>
                <a:gd name="T6" fmla="*/ 2147483647 w 862"/>
                <a:gd name="T7" fmla="*/ 531754601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2"/>
                <a:gd name="T13" fmla="*/ 0 h 211"/>
                <a:gd name="T14" fmla="*/ 862 w 862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2" h="211">
                  <a:moveTo>
                    <a:pt x="0" y="211"/>
                  </a:moveTo>
                  <a:cubicBezTo>
                    <a:pt x="106" y="135"/>
                    <a:pt x="212" y="60"/>
                    <a:pt x="318" y="30"/>
                  </a:cubicBezTo>
                  <a:cubicBezTo>
                    <a:pt x="424" y="0"/>
                    <a:pt x="544" y="0"/>
                    <a:pt x="635" y="30"/>
                  </a:cubicBezTo>
                  <a:cubicBezTo>
                    <a:pt x="726" y="60"/>
                    <a:pt x="794" y="135"/>
                    <a:pt x="862" y="211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80" name="Text Box 16"/>
            <p:cNvSpPr txBox="1">
              <a:spLocks noChangeArrowheads="1"/>
            </p:cNvSpPr>
            <p:nvPr/>
          </p:nvSpPr>
          <p:spPr bwMode="auto">
            <a:xfrm>
              <a:off x="6581775" y="4271963"/>
              <a:ext cx="2305050" cy="65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Final energy state of products</a:t>
              </a:r>
            </a:p>
          </p:txBody>
        </p:sp>
        <p:sp>
          <p:nvSpPr>
            <p:cNvPr id="62481" name="Text Box 17"/>
            <p:cNvSpPr txBox="1">
              <a:spLocks noChangeArrowheads="1"/>
            </p:cNvSpPr>
            <p:nvPr/>
          </p:nvSpPr>
          <p:spPr bwMode="auto">
            <a:xfrm>
              <a:off x="684215" y="2751138"/>
              <a:ext cx="2070563" cy="65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Initial energy state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of substrates</a:t>
              </a:r>
            </a:p>
          </p:txBody>
        </p:sp>
        <p:sp>
          <p:nvSpPr>
            <p:cNvPr id="62483" name="Line 19"/>
            <p:cNvSpPr>
              <a:spLocks noChangeShapeType="1"/>
            </p:cNvSpPr>
            <p:nvPr/>
          </p:nvSpPr>
          <p:spPr bwMode="auto">
            <a:xfrm flipH="1">
              <a:off x="611188" y="3398838"/>
              <a:ext cx="194468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86" name="Line 22"/>
            <p:cNvSpPr>
              <a:spLocks noChangeShapeType="1"/>
            </p:cNvSpPr>
            <p:nvPr/>
          </p:nvSpPr>
          <p:spPr bwMode="auto">
            <a:xfrm>
              <a:off x="2565413" y="3398838"/>
              <a:ext cx="439261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87" name="Line 23"/>
            <p:cNvSpPr>
              <a:spLocks noChangeShapeType="1"/>
            </p:cNvSpPr>
            <p:nvPr/>
          </p:nvSpPr>
          <p:spPr bwMode="auto">
            <a:xfrm>
              <a:off x="3535376" y="2058988"/>
              <a:ext cx="32400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88" name="AutoShape 24"/>
            <p:cNvSpPr>
              <a:spLocks/>
            </p:cNvSpPr>
            <p:nvPr/>
          </p:nvSpPr>
          <p:spPr bwMode="auto">
            <a:xfrm>
              <a:off x="6891338" y="2030426"/>
              <a:ext cx="360362" cy="1368425"/>
            </a:xfrm>
            <a:prstGeom prst="rightBrace">
              <a:avLst>
                <a:gd name="adj1" fmla="val 31645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311" tIns="45658" rIns="91311" bIns="45658" anchor="ctr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89" name="Text Box 25"/>
            <p:cNvSpPr txBox="1">
              <a:spLocks noChangeArrowheads="1"/>
            </p:cNvSpPr>
            <p:nvPr/>
          </p:nvSpPr>
          <p:spPr bwMode="auto">
            <a:xfrm>
              <a:off x="7207263" y="2381258"/>
              <a:ext cx="1757363" cy="830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600">
                  <a:solidFill>
                    <a:srgbClr val="000000"/>
                  </a:solidFill>
                </a:rPr>
                <a:t>Activation energy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GB" sz="1600">
                  <a:solidFill>
                    <a:srgbClr val="000000"/>
                  </a:solidFill>
                </a:rPr>
                <a:t>of uncatalysed reactions</a:t>
              </a:r>
            </a:p>
          </p:txBody>
        </p:sp>
        <p:sp>
          <p:nvSpPr>
            <p:cNvPr id="62490" name="Line 26"/>
            <p:cNvSpPr>
              <a:spLocks noChangeShapeType="1"/>
            </p:cNvSpPr>
            <p:nvPr/>
          </p:nvSpPr>
          <p:spPr bwMode="auto">
            <a:xfrm>
              <a:off x="3559176" y="3057525"/>
              <a:ext cx="12239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91" name="AutoShape 27"/>
            <p:cNvSpPr>
              <a:spLocks/>
            </p:cNvSpPr>
            <p:nvPr/>
          </p:nvSpPr>
          <p:spPr bwMode="auto">
            <a:xfrm>
              <a:off x="4787900" y="3038488"/>
              <a:ext cx="71438" cy="360363"/>
            </a:xfrm>
            <a:prstGeom prst="rightBrace">
              <a:avLst>
                <a:gd name="adj1" fmla="val 42037"/>
                <a:gd name="adj2" fmla="val 5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311" tIns="45658" rIns="91311" bIns="45658" anchor="ctr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2492" name="Text Box 28"/>
            <p:cNvSpPr txBox="1">
              <a:spLocks noChangeArrowheads="1"/>
            </p:cNvSpPr>
            <p:nvPr/>
          </p:nvSpPr>
          <p:spPr bwMode="auto">
            <a:xfrm>
              <a:off x="4859338" y="2867037"/>
              <a:ext cx="2092373" cy="84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600">
                  <a:solidFill>
                    <a:srgbClr val="FF0000"/>
                  </a:solidFill>
                </a:rPr>
                <a:t>Activation energy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GB" sz="1600">
                  <a:solidFill>
                    <a:srgbClr val="FF0000"/>
                  </a:solidFill>
                </a:rPr>
                <a:t>of enzyme catalysed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GB" sz="1600">
                  <a:solidFill>
                    <a:srgbClr val="FF0000"/>
                  </a:solidFill>
                </a:rPr>
                <a:t>reaction</a:t>
              </a:r>
            </a:p>
          </p:txBody>
        </p:sp>
        <p:sp>
          <p:nvSpPr>
            <p:cNvPr id="10256" name="Text Box 30"/>
            <p:cNvSpPr txBox="1">
              <a:spLocks noChangeArrowheads="1"/>
            </p:cNvSpPr>
            <p:nvPr/>
          </p:nvSpPr>
          <p:spPr bwMode="auto">
            <a:xfrm>
              <a:off x="3208338" y="5392750"/>
              <a:ext cx="2921189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Progress of reaction (time)</a:t>
              </a:r>
            </a:p>
          </p:txBody>
        </p:sp>
        <p:sp>
          <p:nvSpPr>
            <p:cNvPr id="10257" name="Text Box 31"/>
            <p:cNvSpPr txBox="1">
              <a:spLocks noChangeArrowheads="1"/>
            </p:cNvSpPr>
            <p:nvPr/>
          </p:nvSpPr>
          <p:spPr bwMode="auto">
            <a:xfrm rot="-5400000">
              <a:off x="-1113274" y="3398828"/>
              <a:ext cx="2952035" cy="371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Energy levels of molecules</a:t>
              </a:r>
            </a:p>
          </p:txBody>
        </p:sp>
        <p:grpSp>
          <p:nvGrpSpPr>
            <p:cNvPr id="2" name="Group 33"/>
            <p:cNvGrpSpPr>
              <a:grpSpLocks/>
            </p:cNvGrpSpPr>
            <p:nvPr/>
          </p:nvGrpSpPr>
          <p:grpSpPr bwMode="auto">
            <a:xfrm>
              <a:off x="2547938" y="1909767"/>
              <a:ext cx="6272212" cy="3121025"/>
              <a:chOff x="1605" y="1203"/>
              <a:chExt cx="3951" cy="1966"/>
            </a:xfrm>
          </p:grpSpPr>
          <p:sp>
            <p:nvSpPr>
              <p:cNvPr id="10260" name="Freeform 13"/>
              <p:cNvSpPr>
                <a:spLocks/>
              </p:cNvSpPr>
              <p:nvPr/>
            </p:nvSpPr>
            <p:spPr bwMode="auto">
              <a:xfrm>
                <a:off x="1605" y="1203"/>
                <a:ext cx="3353" cy="1966"/>
              </a:xfrm>
              <a:custGeom>
                <a:avLst/>
                <a:gdLst>
                  <a:gd name="T0" fmla="*/ 0 w 2359"/>
                  <a:gd name="T1" fmla="*/ 938 h 1966"/>
                  <a:gd name="T2" fmla="*/ 1008 w 2359"/>
                  <a:gd name="T3" fmla="*/ 121 h 1966"/>
                  <a:gd name="T4" fmla="*/ 2475 w 2359"/>
                  <a:gd name="T5" fmla="*/ 1664 h 1966"/>
                  <a:gd name="T6" fmla="*/ 4766 w 2359"/>
                  <a:gd name="T7" fmla="*/ 1936 h 1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59"/>
                  <a:gd name="T13" fmla="*/ 0 h 1966"/>
                  <a:gd name="T14" fmla="*/ 2359 w 2359"/>
                  <a:gd name="T15" fmla="*/ 1966 h 1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59" h="1966">
                    <a:moveTo>
                      <a:pt x="0" y="938"/>
                    </a:moveTo>
                    <a:cubicBezTo>
                      <a:pt x="147" y="469"/>
                      <a:pt x="295" y="0"/>
                      <a:pt x="499" y="121"/>
                    </a:cubicBezTo>
                    <a:cubicBezTo>
                      <a:pt x="703" y="242"/>
                      <a:pt x="915" y="1362"/>
                      <a:pt x="1225" y="1664"/>
                    </a:cubicBezTo>
                    <a:cubicBezTo>
                      <a:pt x="1535" y="1966"/>
                      <a:pt x="1947" y="1951"/>
                      <a:pt x="2359" y="1936"/>
                    </a:cubicBezTo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61" name="Line 32"/>
              <p:cNvSpPr>
                <a:spLocks noChangeShapeType="1"/>
              </p:cNvSpPr>
              <p:nvPr/>
            </p:nvSpPr>
            <p:spPr bwMode="auto">
              <a:xfrm>
                <a:off x="4876" y="3140"/>
                <a:ext cx="680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259" name="Rectangle 22"/>
          <p:cNvSpPr>
            <a:spLocks noChangeArrowheads="1"/>
          </p:cNvSpPr>
          <p:nvPr/>
        </p:nvSpPr>
        <p:spPr bwMode="auto">
          <a:xfrm>
            <a:off x="499272" y="1348157"/>
            <a:ext cx="7993063" cy="12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8" rIns="91311" bIns="45658">
            <a:spAutoFit/>
          </a:bodyPr>
          <a:lstStyle/>
          <a:p>
            <a:pPr>
              <a:spcBef>
                <a:spcPct val="0"/>
              </a:spcBef>
            </a:pPr>
            <a:r>
              <a:rPr lang="en-GB" b="1" dirty="0" smtClean="0">
                <a:solidFill>
                  <a:srgbClr val="000000"/>
                </a:solidFill>
              </a:rPr>
              <a:t>-Enzymes only </a:t>
            </a:r>
            <a:r>
              <a:rPr lang="en-GB" b="1" dirty="0">
                <a:solidFill>
                  <a:srgbClr val="000000"/>
                </a:solidFill>
              </a:rPr>
              <a:t>change the rate of reaction (by changing the pathway). They do not change the </a:t>
            </a:r>
            <a:r>
              <a:rPr lang="en-GB" b="1" dirty="0" smtClean="0">
                <a:solidFill>
                  <a:srgbClr val="000000"/>
                </a:solidFill>
              </a:rPr>
              <a:t>end </a:t>
            </a:r>
            <a:r>
              <a:rPr lang="en-GB" b="1" dirty="0">
                <a:solidFill>
                  <a:srgbClr val="000000"/>
                </a:solidFill>
              </a:rPr>
              <a:t>products.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0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Grp="1" noChangeArrowheads="1"/>
          </p:cNvSpPr>
          <p:nvPr>
            <p:ph type="title"/>
          </p:nvPr>
        </p:nvSpPr>
        <p:spPr>
          <a:xfrm>
            <a:off x="-17859" y="-8930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Catabolic Reactions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73274" y="1098352"/>
            <a:ext cx="4616648" cy="5598914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Catabolic reactions</a:t>
            </a:r>
            <a:r>
              <a:rPr lang="en-US" dirty="0"/>
              <a:t> involve the breakdown of a larger molecules into smaller components, with the release energy (they are </a:t>
            </a:r>
            <a:r>
              <a:rPr lang="en-US" b="1" dirty="0">
                <a:solidFill>
                  <a:srgbClr val="2D00FA"/>
                </a:solidFill>
              </a:rPr>
              <a:t>exergonic</a:t>
            </a:r>
            <a:r>
              <a:rPr lang="en-US" dirty="0"/>
              <a:t>).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Enzymes involved in catabolic reactions can cause a single substrate molecule to be drawn into the active site.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Chemical bonds are broken, causing the substrate molecule to break apart to become two separate molecules.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Catabolic reactions include:</a:t>
            </a:r>
          </a:p>
          <a:p>
            <a:pPr marL="1090500" lvl="2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Digestion</a:t>
            </a:r>
            <a:r>
              <a:rPr lang="en-US" sz="2600" dirty="0"/>
              <a:t>: Breakdown of large food molecules.</a:t>
            </a:r>
          </a:p>
          <a:p>
            <a:pPr marL="1090500" lvl="2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Cellular respiration</a:t>
            </a:r>
            <a:r>
              <a:rPr lang="en-US" sz="2600" dirty="0"/>
              <a:t>: Oxidative breakdown of fuel molecules such</a:t>
            </a:r>
            <a:br>
              <a:rPr lang="en-US" sz="2600" dirty="0"/>
            </a:br>
            <a:r>
              <a:rPr lang="en-US" sz="2600" dirty="0"/>
              <a:t>as glucose.</a:t>
            </a:r>
          </a:p>
        </p:txBody>
      </p:sp>
      <p:grpSp>
        <p:nvGrpSpPr>
          <p:cNvPr id="131075" name="Group 3"/>
          <p:cNvGrpSpPr>
            <a:grpSpLocks/>
          </p:cNvGrpSpPr>
          <p:nvPr/>
        </p:nvGrpSpPr>
        <p:grpSpPr bwMode="auto">
          <a:xfrm>
            <a:off x="5331024" y="2866429"/>
            <a:ext cx="1991320" cy="2357438"/>
            <a:chOff x="0" y="0"/>
            <a:chExt cx="1784" cy="2112"/>
          </a:xfrm>
        </p:grpSpPr>
        <p:pic>
          <p:nvPicPr>
            <p:cNvPr id="131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84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1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1048"/>
              <a:ext cx="216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107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" y="912"/>
              <a:ext cx="244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1079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672"/>
              <a:ext cx="2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131080" name="Rectangle 8"/>
          <p:cNvSpPr>
            <a:spLocks/>
          </p:cNvSpPr>
          <p:nvPr/>
        </p:nvSpPr>
        <p:spPr bwMode="auto">
          <a:xfrm>
            <a:off x="6090047" y="4411266"/>
            <a:ext cx="7754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600" b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Enzyme</a:t>
            </a:r>
          </a:p>
        </p:txBody>
      </p:sp>
      <p:grpSp>
        <p:nvGrpSpPr>
          <p:cNvPr id="131081" name="Group 9"/>
          <p:cNvGrpSpPr>
            <a:grpSpLocks/>
          </p:cNvGrpSpPr>
          <p:nvPr/>
        </p:nvGrpSpPr>
        <p:grpSpPr bwMode="auto">
          <a:xfrm>
            <a:off x="6831211" y="3378771"/>
            <a:ext cx="2035969" cy="2854151"/>
            <a:chOff x="0" y="0"/>
            <a:chExt cx="1824" cy="2556"/>
          </a:xfrm>
        </p:grpSpPr>
        <p:pic>
          <p:nvPicPr>
            <p:cNvPr id="131082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89980">
              <a:off x="1327" y="492"/>
              <a:ext cx="413" cy="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1083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739457">
              <a:off x="1024" y="119"/>
              <a:ext cx="505" cy="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1084" name="Rectangle 12"/>
            <p:cNvSpPr>
              <a:spLocks/>
            </p:cNvSpPr>
            <p:nvPr/>
          </p:nvSpPr>
          <p:spPr bwMode="auto">
            <a:xfrm>
              <a:off x="0" y="1892"/>
              <a:ext cx="1688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substrate is cleaved and the two 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products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are released to allow the enzyme to work again.</a:t>
              </a:r>
            </a:p>
          </p:txBody>
        </p:sp>
        <p:sp>
          <p:nvSpPr>
            <p:cNvPr id="131085" name="AutoShape 13"/>
            <p:cNvSpPr>
              <a:spLocks/>
            </p:cNvSpPr>
            <p:nvPr/>
          </p:nvSpPr>
          <p:spPr bwMode="auto">
            <a:xfrm>
              <a:off x="992" y="324"/>
              <a:ext cx="544" cy="1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7084"/>
                  </a:moveTo>
                  <a:lnTo>
                    <a:pt x="0" y="21600"/>
                  </a:lnTo>
                  <a:lnTo>
                    <a:pt x="7941" y="0"/>
                  </a:lnTo>
                </a:path>
              </a:pathLst>
            </a:custGeom>
            <a:noFill/>
            <a:ln w="25400">
              <a:solidFill>
                <a:srgbClr val="FF0017"/>
              </a:solidFill>
              <a:miter lim="800000"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086" name="AutoShape 14"/>
            <p:cNvSpPr>
              <a:spLocks/>
            </p:cNvSpPr>
            <p:nvPr/>
          </p:nvSpPr>
          <p:spPr bwMode="auto">
            <a:xfrm rot="10800000" flipH="1">
              <a:off x="48" y="524"/>
              <a:ext cx="944" cy="180"/>
            </a:xfrm>
            <a:custGeom>
              <a:avLst/>
              <a:gdLst/>
              <a:ahLst/>
              <a:cxnLst/>
              <a:rect l="0" t="0" r="r" b="b"/>
              <a:pathLst>
                <a:path w="21600" h="11327">
                  <a:moveTo>
                    <a:pt x="0" y="11327"/>
                  </a:moveTo>
                  <a:cubicBezTo>
                    <a:pt x="1331" y="9904"/>
                    <a:pt x="12447" y="-10273"/>
                    <a:pt x="21600" y="6806"/>
                  </a:cubicBezTo>
                </a:path>
              </a:pathLst>
            </a:custGeom>
            <a:noFill/>
            <a:ln w="762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1087" name="Group 15"/>
          <p:cNvGrpSpPr>
            <a:grpSpLocks/>
          </p:cNvGrpSpPr>
          <p:nvPr/>
        </p:nvGrpSpPr>
        <p:grpSpPr bwMode="auto">
          <a:xfrm>
            <a:off x="5143500" y="1704455"/>
            <a:ext cx="1857375" cy="2448967"/>
            <a:chOff x="0" y="0"/>
            <a:chExt cx="1664" cy="2193"/>
          </a:xfrm>
        </p:grpSpPr>
        <p:sp>
          <p:nvSpPr>
            <p:cNvPr id="131088" name="Rectangle 16"/>
            <p:cNvSpPr>
              <a:spLocks/>
            </p:cNvSpPr>
            <p:nvPr/>
          </p:nvSpPr>
          <p:spPr bwMode="auto">
            <a:xfrm>
              <a:off x="0" y="0"/>
              <a:ext cx="1400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substrate is subjected to stress, which facilitates the breaking of bonds</a:t>
              </a:r>
            </a:p>
          </p:txBody>
        </p:sp>
        <p:sp>
          <p:nvSpPr>
            <p:cNvPr id="131089" name="Line 17"/>
            <p:cNvSpPr>
              <a:spLocks noChangeShapeType="1"/>
            </p:cNvSpPr>
            <p:nvPr/>
          </p:nvSpPr>
          <p:spPr bwMode="auto">
            <a:xfrm rot="10800000">
              <a:off x="792" y="736"/>
              <a:ext cx="290" cy="994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1090" name="Picture 18"/>
            <p:cNvPicPr>
              <a:picLocks noChangeAspect="1" noChangeArrowheads="1"/>
            </p:cNvPicPr>
            <p:nvPr/>
          </p:nvPicPr>
          <p:blipFill>
            <a:blip r:embed="rId11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1712"/>
              <a:ext cx="656" cy="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131091" name="Group 19"/>
          <p:cNvGrpSpPr>
            <a:grpSpLocks/>
          </p:cNvGrpSpPr>
          <p:nvPr/>
        </p:nvGrpSpPr>
        <p:grpSpPr bwMode="auto">
          <a:xfrm>
            <a:off x="6874744" y="1259086"/>
            <a:ext cx="1903139" cy="2544961"/>
            <a:chOff x="0" y="0"/>
            <a:chExt cx="1704" cy="2280"/>
          </a:xfrm>
        </p:grpSpPr>
        <p:sp>
          <p:nvSpPr>
            <p:cNvPr id="131092" name="Rectangle 20"/>
            <p:cNvSpPr>
              <a:spLocks/>
            </p:cNvSpPr>
            <p:nvPr/>
          </p:nvSpPr>
          <p:spPr bwMode="auto">
            <a:xfrm>
              <a:off x="120" y="0"/>
              <a:ext cx="1584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is attracted to the enzyme by the 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“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sites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”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</a:t>
              </a:r>
            </a:p>
          </p:txBody>
        </p:sp>
        <p:sp>
          <p:nvSpPr>
            <p:cNvPr id="131093" name="AutoShape 21"/>
            <p:cNvSpPr>
              <a:spLocks/>
            </p:cNvSpPr>
            <p:nvPr/>
          </p:nvSpPr>
          <p:spPr bwMode="auto">
            <a:xfrm>
              <a:off x="0" y="912"/>
              <a:ext cx="952" cy="1368"/>
            </a:xfrm>
            <a:custGeom>
              <a:avLst/>
              <a:gdLst/>
              <a:ahLst/>
              <a:cxnLst/>
              <a:rect l="0" t="0" r="r" b="b"/>
              <a:pathLst>
                <a:path w="20448" h="21600">
                  <a:moveTo>
                    <a:pt x="20008" y="0"/>
                  </a:moveTo>
                  <a:cubicBezTo>
                    <a:pt x="21600" y="8463"/>
                    <a:pt x="19781" y="18442"/>
                    <a:pt x="0" y="21600"/>
                  </a:cubicBezTo>
                </a:path>
              </a:pathLst>
            </a:custGeom>
            <a:noFill/>
            <a:ln w="762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1094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" y="608"/>
              <a:ext cx="656" cy="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972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 build="p" bldLvl="5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45120"/>
          </a:xfrm>
          <a:ln/>
        </p:spPr>
        <p:txBody>
          <a:bodyPr anchor="b">
            <a:normAutofit fontScale="90000"/>
          </a:bodyPr>
          <a:lstStyle/>
          <a:p>
            <a:pPr>
              <a:tabLst>
                <a:tab pos="669703" algn="l"/>
              </a:tabLst>
            </a:pPr>
            <a:r>
              <a:rPr lang="en-US" dirty="0"/>
              <a:t>Anabolic Reactions</a:t>
            </a: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5047" y="863426"/>
            <a:ext cx="4982766" cy="5679281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In </a:t>
            </a:r>
            <a:r>
              <a:rPr lang="en-US" b="1" dirty="0">
                <a:solidFill>
                  <a:srgbClr val="2D00FA"/>
                </a:solidFill>
              </a:rPr>
              <a:t>anabolic reactions</a:t>
            </a:r>
            <a:r>
              <a:rPr lang="en-US" dirty="0"/>
              <a:t>, smaller molecules are joined to form larger ones.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These reactions are </a:t>
            </a:r>
            <a:r>
              <a:rPr lang="en-US" b="1" dirty="0">
                <a:solidFill>
                  <a:srgbClr val="2D00FA"/>
                </a:solidFill>
              </a:rPr>
              <a:t>endergonic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they require the input of energy.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Enzymes involved in anabolic reactions can cause two substrate molecules</a:t>
            </a:r>
            <a:br>
              <a:rPr lang="en-US" dirty="0"/>
            </a:br>
            <a:r>
              <a:rPr lang="en-US" dirty="0"/>
              <a:t>to be drawn into the active site.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New chemical bonds are formed resulting in the formation of a single molecule.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Examples include:</a:t>
            </a:r>
          </a:p>
          <a:p>
            <a:pPr marL="1090500" lvl="2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300" b="1" dirty="0">
                <a:solidFill>
                  <a:srgbClr val="2D00FA"/>
                </a:solidFill>
              </a:rPr>
              <a:t>Protein synthesis</a:t>
            </a:r>
            <a:r>
              <a:rPr lang="en-US" sz="2300" dirty="0"/>
              <a:t>: Build up of polypeptides from peptide units.</a:t>
            </a:r>
          </a:p>
          <a:p>
            <a:pPr marL="1090500" lvl="2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300" b="1" dirty="0">
                <a:solidFill>
                  <a:srgbClr val="2D00FA"/>
                </a:solidFill>
              </a:rPr>
              <a:t>Cellular respiration</a:t>
            </a:r>
            <a:r>
              <a:rPr lang="en-US" sz="2300" dirty="0"/>
              <a:t>: Oxidative breakdown of fuel molecules such as glucose.</a:t>
            </a:r>
          </a:p>
        </p:txBody>
      </p:sp>
      <p:grpSp>
        <p:nvGrpSpPr>
          <p:cNvPr id="132099" name="Group 3"/>
          <p:cNvGrpSpPr>
            <a:grpSpLocks/>
          </p:cNvGrpSpPr>
          <p:nvPr/>
        </p:nvGrpSpPr>
        <p:grpSpPr bwMode="auto">
          <a:xfrm>
            <a:off x="5387951" y="2254746"/>
            <a:ext cx="2984748" cy="2811736"/>
            <a:chOff x="0" y="0"/>
            <a:chExt cx="2674" cy="2519"/>
          </a:xfrm>
        </p:grpSpPr>
        <p:pic>
          <p:nvPicPr>
            <p:cNvPr id="1321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929394">
              <a:off x="443" y="203"/>
              <a:ext cx="1785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21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929394">
              <a:off x="1187" y="785"/>
              <a:ext cx="216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2102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929394">
              <a:off x="1194" y="1143"/>
              <a:ext cx="244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2103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929394">
              <a:off x="953" y="1217"/>
              <a:ext cx="244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016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132104" name="Rectangle 8"/>
          <p:cNvSpPr>
            <a:spLocks/>
          </p:cNvSpPr>
          <p:nvPr/>
        </p:nvSpPr>
        <p:spPr bwMode="auto">
          <a:xfrm>
            <a:off x="6286500" y="3991571"/>
            <a:ext cx="923330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900" b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Enzyme</a:t>
            </a:r>
          </a:p>
        </p:txBody>
      </p:sp>
      <p:grpSp>
        <p:nvGrpSpPr>
          <p:cNvPr id="132105" name="Group 9"/>
          <p:cNvGrpSpPr>
            <a:grpSpLocks/>
          </p:cNvGrpSpPr>
          <p:nvPr/>
        </p:nvGrpSpPr>
        <p:grpSpPr bwMode="auto">
          <a:xfrm>
            <a:off x="5489526" y="3527227"/>
            <a:ext cx="2654350" cy="2991445"/>
            <a:chOff x="0" y="0"/>
            <a:chExt cx="2377" cy="2680"/>
          </a:xfrm>
        </p:grpSpPr>
        <p:sp>
          <p:nvSpPr>
            <p:cNvPr id="132106" name="Rectangle 10"/>
            <p:cNvSpPr>
              <a:spLocks/>
            </p:cNvSpPr>
            <p:nvPr/>
          </p:nvSpPr>
          <p:spPr bwMode="auto">
            <a:xfrm>
              <a:off x="441" y="2016"/>
              <a:ext cx="1936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two substrate molecules form a 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single product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, which is released, freeing the enzymes to work again.</a:t>
              </a:r>
            </a:p>
          </p:txBody>
        </p:sp>
        <p:pic>
          <p:nvPicPr>
            <p:cNvPr id="132107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383372">
              <a:off x="265" y="1159"/>
              <a:ext cx="656" cy="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2108" name="Line 12"/>
            <p:cNvSpPr>
              <a:spLocks noChangeShapeType="1"/>
            </p:cNvSpPr>
            <p:nvPr/>
          </p:nvSpPr>
          <p:spPr bwMode="auto">
            <a:xfrm>
              <a:off x="693" y="1548"/>
              <a:ext cx="244" cy="412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09" name="AutoShape 13"/>
            <p:cNvSpPr>
              <a:spLocks/>
            </p:cNvSpPr>
            <p:nvPr/>
          </p:nvSpPr>
          <p:spPr bwMode="auto">
            <a:xfrm>
              <a:off x="0" y="0"/>
              <a:ext cx="809" cy="1192"/>
            </a:xfrm>
            <a:custGeom>
              <a:avLst/>
              <a:gdLst/>
              <a:ahLst/>
              <a:cxnLst/>
              <a:rect l="0" t="0" r="r" b="b"/>
              <a:pathLst>
                <a:path w="14870" h="21600">
                  <a:moveTo>
                    <a:pt x="14870" y="0"/>
                  </a:moveTo>
                  <a:cubicBezTo>
                    <a:pt x="3262" y="2609"/>
                    <a:pt x="-6730" y="12177"/>
                    <a:pt x="5760" y="21600"/>
                  </a:cubicBezTo>
                </a:path>
              </a:pathLst>
            </a:custGeom>
            <a:noFill/>
            <a:ln w="889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2110" name="Group 14"/>
          <p:cNvGrpSpPr>
            <a:grpSpLocks/>
          </p:cNvGrpSpPr>
          <p:nvPr/>
        </p:nvGrpSpPr>
        <p:grpSpPr bwMode="auto">
          <a:xfrm>
            <a:off x="6188274" y="1410891"/>
            <a:ext cx="2668861" cy="2473523"/>
            <a:chOff x="0" y="0"/>
            <a:chExt cx="2391" cy="2216"/>
          </a:xfrm>
        </p:grpSpPr>
        <p:pic>
          <p:nvPicPr>
            <p:cNvPr id="132111" name="Picture 15"/>
            <p:cNvPicPr>
              <a:picLocks noChangeAspect="1" noChangeArrowheads="1"/>
            </p:cNvPicPr>
            <p:nvPr/>
          </p:nvPicPr>
          <p:blipFill>
            <a:blip r:embed="rId9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850740">
              <a:off x="31" y="1575"/>
              <a:ext cx="656" cy="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2112" name="Rectangle 16"/>
            <p:cNvSpPr>
              <a:spLocks/>
            </p:cNvSpPr>
            <p:nvPr/>
          </p:nvSpPr>
          <p:spPr bwMode="auto">
            <a:xfrm>
              <a:off x="1055" y="0"/>
              <a:ext cx="1336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substrate is subjected to stress, which will aid the formation of bonds.</a:t>
              </a:r>
            </a:p>
          </p:txBody>
        </p:sp>
        <p:sp>
          <p:nvSpPr>
            <p:cNvPr id="132113" name="Line 17"/>
            <p:cNvSpPr>
              <a:spLocks noChangeShapeType="1"/>
            </p:cNvSpPr>
            <p:nvPr/>
          </p:nvSpPr>
          <p:spPr bwMode="auto">
            <a:xfrm rot="10800000" flipH="1">
              <a:off x="479" y="688"/>
              <a:ext cx="832" cy="965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2114" name="Group 18"/>
          <p:cNvGrpSpPr>
            <a:grpSpLocks/>
          </p:cNvGrpSpPr>
          <p:nvPr/>
        </p:nvGrpSpPr>
        <p:grpSpPr bwMode="auto">
          <a:xfrm>
            <a:off x="5188148" y="919758"/>
            <a:ext cx="1803797" cy="2125266"/>
            <a:chOff x="0" y="0"/>
            <a:chExt cx="1616" cy="1904"/>
          </a:xfrm>
        </p:grpSpPr>
        <p:sp>
          <p:nvSpPr>
            <p:cNvPr id="132115" name="Rectangle 19"/>
            <p:cNvSpPr>
              <a:spLocks/>
            </p:cNvSpPr>
            <p:nvPr/>
          </p:nvSpPr>
          <p:spPr bwMode="auto">
            <a:xfrm>
              <a:off x="0" y="0"/>
              <a:ext cx="1616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is attracted to the enzyme by the 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“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sites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”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</a:t>
              </a:r>
            </a:p>
          </p:txBody>
        </p:sp>
        <p:sp>
          <p:nvSpPr>
            <p:cNvPr id="132116" name="AutoShape 20"/>
            <p:cNvSpPr>
              <a:spLocks/>
            </p:cNvSpPr>
            <p:nvPr/>
          </p:nvSpPr>
          <p:spPr bwMode="auto">
            <a:xfrm flipH="1">
              <a:off x="968" y="936"/>
              <a:ext cx="176" cy="968"/>
            </a:xfrm>
            <a:custGeom>
              <a:avLst/>
              <a:gdLst/>
              <a:ahLst/>
              <a:cxnLst/>
              <a:rect l="0" t="0" r="r" b="b"/>
              <a:pathLst>
                <a:path w="13976" h="21600">
                  <a:moveTo>
                    <a:pt x="13976" y="0"/>
                  </a:moveTo>
                  <a:cubicBezTo>
                    <a:pt x="-7624" y="10532"/>
                    <a:pt x="12705" y="13745"/>
                    <a:pt x="0" y="21600"/>
                  </a:cubicBezTo>
                </a:path>
              </a:pathLst>
            </a:custGeom>
            <a:noFill/>
            <a:ln w="762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2117" name="Pictur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61192">
              <a:off x="823" y="592"/>
              <a:ext cx="413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2118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8198">
              <a:off x="368" y="587"/>
              <a:ext cx="505" cy="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3622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 build="p" bldLvl="5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"/>
          <p:cNvSpPr>
            <a:spLocks/>
          </p:cNvSpPr>
          <p:nvPr/>
        </p:nvSpPr>
        <p:spPr bwMode="auto">
          <a:xfrm>
            <a:off x="4438055" y="1312664"/>
            <a:ext cx="4330898" cy="449163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22" name="AutoShape 2"/>
          <p:cNvSpPr>
            <a:spLocks/>
          </p:cNvSpPr>
          <p:nvPr/>
        </p:nvSpPr>
        <p:spPr bwMode="auto">
          <a:xfrm>
            <a:off x="4572000" y="2323952"/>
            <a:ext cx="3589734" cy="3471416"/>
          </a:xfrm>
          <a:custGeom>
            <a:avLst/>
            <a:gdLst/>
            <a:ahLst/>
            <a:cxnLst/>
            <a:rect l="0" t="0" r="r" b="b"/>
            <a:pathLst>
              <a:path w="21600" h="21432">
                <a:moveTo>
                  <a:pt x="0" y="21432"/>
                </a:moveTo>
                <a:cubicBezTo>
                  <a:pt x="215" y="21267"/>
                  <a:pt x="886" y="20780"/>
                  <a:pt x="1290" y="20439"/>
                </a:cubicBezTo>
                <a:cubicBezTo>
                  <a:pt x="1693" y="20099"/>
                  <a:pt x="1997" y="19787"/>
                  <a:pt x="2418" y="19392"/>
                </a:cubicBezTo>
                <a:cubicBezTo>
                  <a:pt x="2839" y="18996"/>
                  <a:pt x="3384" y="18538"/>
                  <a:pt x="3815" y="18068"/>
                </a:cubicBezTo>
                <a:cubicBezTo>
                  <a:pt x="4246" y="17598"/>
                  <a:pt x="4683" y="17195"/>
                  <a:pt x="5104" y="16690"/>
                </a:cubicBezTo>
                <a:cubicBezTo>
                  <a:pt x="5525" y="16184"/>
                  <a:pt x="5810" y="15820"/>
                  <a:pt x="6340" y="15035"/>
                </a:cubicBezTo>
                <a:cubicBezTo>
                  <a:pt x="6871" y="14251"/>
                  <a:pt x="7612" y="12885"/>
                  <a:pt x="8167" y="11892"/>
                </a:cubicBezTo>
                <a:cubicBezTo>
                  <a:pt x="8722" y="10899"/>
                  <a:pt x="9206" y="9999"/>
                  <a:pt x="9672" y="9080"/>
                </a:cubicBezTo>
                <a:cubicBezTo>
                  <a:pt x="10137" y="8161"/>
                  <a:pt x="10540" y="7205"/>
                  <a:pt x="10961" y="6378"/>
                </a:cubicBezTo>
                <a:cubicBezTo>
                  <a:pt x="11382" y="5550"/>
                  <a:pt x="11821" y="4605"/>
                  <a:pt x="12197" y="3841"/>
                </a:cubicBezTo>
                <a:cubicBezTo>
                  <a:pt x="12573" y="3078"/>
                  <a:pt x="12856" y="2414"/>
                  <a:pt x="13218" y="1801"/>
                </a:cubicBezTo>
                <a:cubicBezTo>
                  <a:pt x="13580" y="1188"/>
                  <a:pt x="13907" y="775"/>
                  <a:pt x="14346" y="478"/>
                </a:cubicBezTo>
                <a:cubicBezTo>
                  <a:pt x="14786" y="180"/>
                  <a:pt x="15195" y="-168"/>
                  <a:pt x="15743" y="92"/>
                </a:cubicBezTo>
                <a:cubicBezTo>
                  <a:pt x="16291" y="351"/>
                  <a:pt x="16781" y="980"/>
                  <a:pt x="17140" y="1801"/>
                </a:cubicBezTo>
                <a:cubicBezTo>
                  <a:pt x="17499" y="2622"/>
                  <a:pt x="17561" y="3206"/>
                  <a:pt x="17839" y="4889"/>
                </a:cubicBezTo>
                <a:cubicBezTo>
                  <a:pt x="18117" y="6572"/>
                  <a:pt x="18475" y="9787"/>
                  <a:pt x="18806" y="11892"/>
                </a:cubicBezTo>
                <a:cubicBezTo>
                  <a:pt x="19137" y="13997"/>
                  <a:pt x="19477" y="16052"/>
                  <a:pt x="19827" y="17517"/>
                </a:cubicBezTo>
                <a:cubicBezTo>
                  <a:pt x="20177" y="18982"/>
                  <a:pt x="20601" y="19997"/>
                  <a:pt x="20901" y="20660"/>
                </a:cubicBezTo>
                <a:cubicBezTo>
                  <a:pt x="21202" y="21323"/>
                  <a:pt x="21484" y="21303"/>
                  <a:pt x="21600" y="21432"/>
                </a:cubicBezTo>
              </a:path>
            </a:pathLst>
          </a:custGeom>
          <a:solidFill>
            <a:srgbClr val="2D00FA">
              <a:alpha val="39999"/>
            </a:srgbClr>
          </a:solidFill>
          <a:ln w="50800">
            <a:solidFill>
              <a:srgbClr val="2D00FA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964406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Effect of Temperature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5244" y="1009055"/>
            <a:ext cx="3464719" cy="5250656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Enzymes often have a </a:t>
            </a:r>
            <a:r>
              <a:rPr lang="en-US" b="1" dirty="0">
                <a:solidFill>
                  <a:srgbClr val="2D00FA"/>
                </a:solidFill>
              </a:rPr>
              <a:t>narrow range</a:t>
            </a:r>
            <a:r>
              <a:rPr lang="en-US" dirty="0"/>
              <a:t> of conditions under which they operate properly.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For most plant and animal enzymes, there is little activity at low temperatures.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300" dirty="0"/>
              <a:t>Enzyme activity increases with temperature, until the temperature is too high for the enzyme to function. </a:t>
            </a:r>
            <a:br>
              <a:rPr lang="en-US" sz="2300" dirty="0"/>
            </a:br>
            <a:r>
              <a:rPr lang="en-US" sz="2300" dirty="0"/>
              <a:t>(See diagram right).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300" dirty="0"/>
              <a:t>At this point, </a:t>
            </a:r>
            <a:r>
              <a:rPr lang="en-US" sz="2300" b="1" dirty="0">
                <a:solidFill>
                  <a:srgbClr val="2D00FA"/>
                </a:solidFill>
              </a:rPr>
              <a:t>enzyme</a:t>
            </a:r>
            <a:r>
              <a:rPr lang="en-US" sz="2300" dirty="0"/>
              <a:t> </a:t>
            </a:r>
            <a:r>
              <a:rPr lang="en-US" sz="2300" b="1" dirty="0">
                <a:solidFill>
                  <a:srgbClr val="2D00FA"/>
                </a:solidFill>
              </a:rPr>
              <a:t>denaturation</a:t>
            </a:r>
            <a:r>
              <a:rPr lang="en-US" sz="2300" dirty="0"/>
              <a:t> occurs and the enzyme can no </a:t>
            </a:r>
            <a:br>
              <a:rPr lang="en-US" sz="2300" dirty="0"/>
            </a:br>
            <a:r>
              <a:rPr lang="en-US" sz="2300" dirty="0"/>
              <a:t>longer function.</a:t>
            </a:r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>
            <a:off x="4078635" y="1900908"/>
            <a:ext cx="5581" cy="3435697"/>
          </a:xfrm>
          <a:prstGeom prst="line">
            <a:avLst/>
          </a:prstGeom>
          <a:noFill/>
          <a:ln w="1016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26" name="Line 6"/>
          <p:cNvSpPr>
            <a:spLocks noChangeShapeType="1"/>
          </p:cNvSpPr>
          <p:nvPr/>
        </p:nvSpPr>
        <p:spPr bwMode="auto">
          <a:xfrm flipH="1">
            <a:off x="4885656" y="6110139"/>
            <a:ext cx="3435697" cy="0"/>
          </a:xfrm>
          <a:prstGeom prst="line">
            <a:avLst/>
          </a:prstGeom>
          <a:noFill/>
          <a:ln w="1016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27" name="AutoShape 7"/>
          <p:cNvSpPr>
            <a:spLocks/>
          </p:cNvSpPr>
          <p:nvPr/>
        </p:nvSpPr>
        <p:spPr bwMode="auto">
          <a:xfrm rot="-5400000">
            <a:off x="3059534" y="3740423"/>
            <a:ext cx="1491258" cy="33039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lnSpc>
                <a:spcPct val="93000"/>
              </a:lnSpc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Rate of reaction</a:t>
            </a:r>
          </a:p>
        </p:txBody>
      </p:sp>
      <p:sp>
        <p:nvSpPr>
          <p:cNvPr id="133128" name="Rectangle 8"/>
          <p:cNvSpPr>
            <a:spLocks/>
          </p:cNvSpPr>
          <p:nvPr/>
        </p:nvSpPr>
        <p:spPr bwMode="auto">
          <a:xfrm>
            <a:off x="5626820" y="6172647"/>
            <a:ext cx="1535906" cy="33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lnSpc>
                <a:spcPct val="93000"/>
              </a:lnSpc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Temperature (°C)</a:t>
            </a:r>
          </a:p>
        </p:txBody>
      </p:sp>
      <p:sp>
        <p:nvSpPr>
          <p:cNvPr id="133129" name="Rectangle 9"/>
          <p:cNvSpPr>
            <a:spLocks/>
          </p:cNvSpPr>
          <p:nvPr/>
        </p:nvSpPr>
        <p:spPr bwMode="auto">
          <a:xfrm>
            <a:off x="4527352" y="3634383"/>
            <a:ext cx="1223367" cy="55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Too cold for the enzyme to operate</a:t>
            </a:r>
          </a:p>
        </p:txBody>
      </p:sp>
      <p:sp>
        <p:nvSpPr>
          <p:cNvPr id="133130" name="Rectangle 10"/>
          <p:cNvSpPr>
            <a:spLocks/>
          </p:cNvSpPr>
          <p:nvPr/>
        </p:nvSpPr>
        <p:spPr bwMode="auto">
          <a:xfrm>
            <a:off x="6304359" y="1482328"/>
            <a:ext cx="1714500" cy="36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Optimum temperature for the enzyme</a:t>
            </a:r>
          </a:p>
        </p:txBody>
      </p:sp>
      <p:sp>
        <p:nvSpPr>
          <p:cNvPr id="133131" name="Line 11"/>
          <p:cNvSpPr>
            <a:spLocks noChangeShapeType="1"/>
          </p:cNvSpPr>
          <p:nvPr/>
        </p:nvSpPr>
        <p:spPr bwMode="auto">
          <a:xfrm rot="10800000" flipH="1">
            <a:off x="8132713" y="4347642"/>
            <a:ext cx="0" cy="971104"/>
          </a:xfrm>
          <a:prstGeom prst="line">
            <a:avLst/>
          </a:prstGeom>
          <a:noFill/>
          <a:ln w="63500">
            <a:solidFill>
              <a:srgbClr val="FF0017"/>
            </a:solidFill>
            <a:prstDash val="sysDot"/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32" name="Line 12"/>
          <p:cNvSpPr>
            <a:spLocks noChangeShapeType="1"/>
          </p:cNvSpPr>
          <p:nvPr/>
        </p:nvSpPr>
        <p:spPr bwMode="auto">
          <a:xfrm rot="10800000" flipH="1">
            <a:off x="5132338" y="4204767"/>
            <a:ext cx="0" cy="971104"/>
          </a:xfrm>
          <a:prstGeom prst="line">
            <a:avLst/>
          </a:prstGeom>
          <a:noFill/>
          <a:ln w="63500">
            <a:solidFill>
              <a:srgbClr val="FF0017"/>
            </a:solidFill>
            <a:prstDash val="sysDot"/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 rot="10800000" flipH="1">
            <a:off x="7159377" y="1891978"/>
            <a:ext cx="0" cy="408533"/>
          </a:xfrm>
          <a:prstGeom prst="line">
            <a:avLst/>
          </a:prstGeom>
          <a:noFill/>
          <a:ln w="63500">
            <a:solidFill>
              <a:srgbClr val="FF0017"/>
            </a:solidFill>
            <a:prstDash val="sysDot"/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134" name="Rectangle 14"/>
          <p:cNvSpPr>
            <a:spLocks/>
          </p:cNvSpPr>
          <p:nvPr/>
        </p:nvSpPr>
        <p:spPr bwMode="auto">
          <a:xfrm>
            <a:off x="7608094" y="3125391"/>
            <a:ext cx="1071563" cy="74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Rapid denaturation at high temperatures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85655" y="2716738"/>
            <a:ext cx="1711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Rate doubles every 10</a:t>
            </a:r>
            <a:r>
              <a:rPr lang="en-US" baseline="30000" dirty="0" smtClean="0"/>
              <a:t>oC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55771" y="2300511"/>
            <a:ext cx="1806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Enzyme losing catalytic 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1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bldLvl="5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AutoShape 1"/>
          <p:cNvSpPr>
            <a:spLocks/>
          </p:cNvSpPr>
          <p:nvPr/>
        </p:nvSpPr>
        <p:spPr bwMode="auto">
          <a:xfrm>
            <a:off x="4866680" y="2741414"/>
            <a:ext cx="1062633" cy="183058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541" y="105"/>
                </a:lnTo>
                <a:lnTo>
                  <a:pt x="4719" y="632"/>
                </a:lnTo>
                <a:lnTo>
                  <a:pt x="6353" y="2213"/>
                </a:lnTo>
                <a:lnTo>
                  <a:pt x="7987" y="4741"/>
                </a:lnTo>
                <a:lnTo>
                  <a:pt x="8894" y="6743"/>
                </a:lnTo>
                <a:lnTo>
                  <a:pt x="9983" y="9167"/>
                </a:lnTo>
                <a:lnTo>
                  <a:pt x="11072" y="11696"/>
                </a:lnTo>
                <a:lnTo>
                  <a:pt x="12161" y="13698"/>
                </a:lnTo>
                <a:lnTo>
                  <a:pt x="14703" y="16753"/>
                </a:lnTo>
                <a:lnTo>
                  <a:pt x="16336" y="18123"/>
                </a:lnTo>
                <a:lnTo>
                  <a:pt x="18333" y="19493"/>
                </a:lnTo>
                <a:lnTo>
                  <a:pt x="21600" y="21600"/>
                </a:lnTo>
                <a:lnTo>
                  <a:pt x="0" y="21600"/>
                </a:lnTo>
              </a:path>
            </a:pathLst>
          </a:custGeom>
          <a:solidFill>
            <a:schemeClr val="accent1">
              <a:alpha val="34901"/>
            </a:schemeClr>
          </a:solidFill>
          <a:ln w="38100">
            <a:solidFill>
              <a:srgbClr val="6E3620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-35719"/>
            <a:ext cx="9188648" cy="884039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Effect of pH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804" y="1125140"/>
            <a:ext cx="4098727" cy="5384602"/>
          </a:xfrm>
          <a:ln/>
        </p:spPr>
        <p:txBody>
          <a:bodyPr>
            <a:normAutofit fontScale="7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Enzymes can be affected by </a:t>
            </a:r>
            <a:r>
              <a:rPr lang="en-US" b="1" dirty="0" err="1">
                <a:solidFill>
                  <a:srgbClr val="2D00FA"/>
                </a:solidFill>
              </a:rPr>
              <a:t>pH</a:t>
            </a:r>
            <a:r>
              <a:rPr lang="en-US" dirty="0" err="1"/>
              <a:t>.</a:t>
            </a:r>
            <a:r>
              <a:rPr lang="en-US" dirty="0"/>
              <a:t>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100" dirty="0"/>
              <a:t>Extremes of pH (very acid or alkaline) away from the enzyme optimum can result in </a:t>
            </a:r>
            <a:r>
              <a:rPr lang="en-US" sz="2100" dirty="0" smtClean="0"/>
              <a:t>enzyme </a:t>
            </a:r>
            <a:r>
              <a:rPr lang="en-US" sz="2100" dirty="0"/>
              <a:t>denaturation.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Enzymes are found in very diverse pH conditions, so they must be suited to perform in these specialist environments.</a:t>
            </a:r>
            <a:r>
              <a:rPr lang="en-US" sz="1700" dirty="0"/>
              <a:t>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100" b="1" dirty="0">
                <a:solidFill>
                  <a:srgbClr val="2D00FA"/>
                </a:solidFill>
              </a:rPr>
              <a:t>Pepsin</a:t>
            </a:r>
            <a:r>
              <a:rPr lang="en-US" sz="2100" dirty="0"/>
              <a:t> is a stomach enzyme and has an optimal working pH of 1.5, which is suited for the very acidic conditions of the stomach.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100" b="1" dirty="0">
                <a:solidFill>
                  <a:srgbClr val="2D00FA"/>
                </a:solidFill>
              </a:rPr>
              <a:t>Urease</a:t>
            </a:r>
            <a:r>
              <a:rPr lang="en-US" sz="2100" dirty="0"/>
              <a:t> breaks down urea and has an optimal pH of near neutral. See diagram right.</a:t>
            </a:r>
          </a:p>
        </p:txBody>
      </p:sp>
      <p:sp>
        <p:nvSpPr>
          <p:cNvPr id="134148" name="Rectangle 4"/>
          <p:cNvSpPr>
            <a:spLocks/>
          </p:cNvSpPr>
          <p:nvPr/>
        </p:nvSpPr>
        <p:spPr bwMode="auto">
          <a:xfrm>
            <a:off x="4857750" y="5527477"/>
            <a:ext cx="3795117" cy="65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lnSpc>
                <a:spcPct val="91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Enzymes often work over a range of pH values, but all enzymes have an optimum pH where their activity rate is fastest.</a:t>
            </a:r>
          </a:p>
        </p:txBody>
      </p:sp>
      <p:sp>
        <p:nvSpPr>
          <p:cNvPr id="134149" name="Rectangle 5"/>
          <p:cNvSpPr>
            <a:spLocks/>
          </p:cNvSpPr>
          <p:nvPr/>
        </p:nvSpPr>
        <p:spPr bwMode="auto">
          <a:xfrm>
            <a:off x="4839890" y="2018109"/>
            <a:ext cx="54895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Pepsin</a:t>
            </a:r>
          </a:p>
        </p:txBody>
      </p:sp>
      <p:sp>
        <p:nvSpPr>
          <p:cNvPr id="134150" name="Rectangle 6"/>
          <p:cNvSpPr>
            <a:spLocks/>
          </p:cNvSpPr>
          <p:nvPr/>
        </p:nvSpPr>
        <p:spPr bwMode="auto">
          <a:xfrm>
            <a:off x="6643688" y="2009179"/>
            <a:ext cx="5787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Urease</a:t>
            </a:r>
          </a:p>
        </p:txBody>
      </p:sp>
      <p:sp>
        <p:nvSpPr>
          <p:cNvPr id="134151" name="Rectangle 7"/>
          <p:cNvSpPr>
            <a:spLocks/>
          </p:cNvSpPr>
          <p:nvPr/>
        </p:nvSpPr>
        <p:spPr bwMode="auto">
          <a:xfrm>
            <a:off x="7670602" y="1973461"/>
            <a:ext cx="5819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Trypsin</a:t>
            </a:r>
          </a:p>
        </p:txBody>
      </p:sp>
      <p:sp>
        <p:nvSpPr>
          <p:cNvPr id="134152" name="Line 8"/>
          <p:cNvSpPr>
            <a:spLocks noChangeShapeType="1"/>
          </p:cNvSpPr>
          <p:nvPr/>
        </p:nvSpPr>
        <p:spPr bwMode="auto">
          <a:xfrm flipH="1">
            <a:off x="5160244" y="5040809"/>
            <a:ext cx="2971354" cy="0"/>
          </a:xfrm>
          <a:prstGeom prst="line">
            <a:avLst/>
          </a:prstGeom>
          <a:noFill/>
          <a:ln w="1016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53" name="Line 9"/>
          <p:cNvSpPr>
            <a:spLocks noChangeShapeType="1"/>
          </p:cNvSpPr>
          <p:nvPr/>
        </p:nvSpPr>
        <p:spPr bwMode="auto">
          <a:xfrm>
            <a:off x="4626695" y="1664271"/>
            <a:ext cx="0" cy="2771551"/>
          </a:xfrm>
          <a:prstGeom prst="line">
            <a:avLst/>
          </a:prstGeom>
          <a:noFill/>
          <a:ln w="1016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54" name="Rectangle 10"/>
          <p:cNvSpPr>
            <a:spLocks/>
          </p:cNvSpPr>
          <p:nvPr/>
        </p:nvSpPr>
        <p:spPr bwMode="auto">
          <a:xfrm rot="-5400000">
            <a:off x="3669035" y="2984741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Enzyme activity</a:t>
            </a:r>
          </a:p>
        </p:txBody>
      </p:sp>
      <p:sp>
        <p:nvSpPr>
          <p:cNvPr id="134155" name="Rectangle 11"/>
          <p:cNvSpPr>
            <a:spLocks/>
          </p:cNvSpPr>
          <p:nvPr/>
        </p:nvSpPr>
        <p:spPr bwMode="auto">
          <a:xfrm>
            <a:off x="6474023" y="5125640"/>
            <a:ext cx="22950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</a:t>
            </a:r>
          </a:p>
        </p:txBody>
      </p:sp>
      <p:sp>
        <p:nvSpPr>
          <p:cNvPr id="134156" name="Rectangle 12"/>
          <p:cNvSpPr>
            <a:spLocks/>
          </p:cNvSpPr>
          <p:nvPr/>
        </p:nvSpPr>
        <p:spPr bwMode="auto">
          <a:xfrm>
            <a:off x="8099227" y="4911328"/>
            <a:ext cx="6287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Alkaline</a:t>
            </a:r>
          </a:p>
        </p:txBody>
      </p:sp>
      <p:sp>
        <p:nvSpPr>
          <p:cNvPr id="134157" name="Rectangle 13"/>
          <p:cNvSpPr>
            <a:spLocks/>
          </p:cNvSpPr>
          <p:nvPr/>
        </p:nvSpPr>
        <p:spPr bwMode="auto">
          <a:xfrm>
            <a:off x="4536282" y="4911328"/>
            <a:ext cx="3492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Acid</a:t>
            </a:r>
          </a:p>
        </p:txBody>
      </p:sp>
      <p:grpSp>
        <p:nvGrpSpPr>
          <p:cNvPr id="134158" name="Group 14"/>
          <p:cNvGrpSpPr>
            <a:grpSpLocks/>
          </p:cNvGrpSpPr>
          <p:nvPr/>
        </p:nvGrpSpPr>
        <p:grpSpPr bwMode="auto">
          <a:xfrm>
            <a:off x="4804172" y="4589860"/>
            <a:ext cx="4205883" cy="303609"/>
            <a:chOff x="0" y="0"/>
            <a:chExt cx="3768" cy="272"/>
          </a:xfrm>
        </p:grpSpPr>
        <p:sp>
          <p:nvSpPr>
            <p:cNvPr id="134159" name="Rectangle 15"/>
            <p:cNvSpPr>
              <a:spLocks/>
            </p:cNvSpPr>
            <p:nvPr/>
          </p:nvSpPr>
          <p:spPr bwMode="auto">
            <a:xfrm>
              <a:off x="0" y="0"/>
              <a:ext cx="180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134160" name="Rectangle 16"/>
            <p:cNvSpPr>
              <a:spLocks/>
            </p:cNvSpPr>
            <p:nvPr/>
          </p:nvSpPr>
          <p:spPr bwMode="auto">
            <a:xfrm>
              <a:off x="834" y="0"/>
              <a:ext cx="180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134161" name="Rectangle 17"/>
            <p:cNvSpPr>
              <a:spLocks/>
            </p:cNvSpPr>
            <p:nvPr/>
          </p:nvSpPr>
          <p:spPr bwMode="auto">
            <a:xfrm>
              <a:off x="457" y="0"/>
              <a:ext cx="18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</a:p>
          </p:txBody>
        </p:sp>
        <p:sp>
          <p:nvSpPr>
            <p:cNvPr id="134162" name="Rectangle 18"/>
            <p:cNvSpPr>
              <a:spLocks/>
            </p:cNvSpPr>
            <p:nvPr/>
          </p:nvSpPr>
          <p:spPr bwMode="auto">
            <a:xfrm>
              <a:off x="1211" y="0"/>
              <a:ext cx="16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134163" name="Rectangle 19"/>
            <p:cNvSpPr>
              <a:spLocks/>
            </p:cNvSpPr>
            <p:nvPr/>
          </p:nvSpPr>
          <p:spPr bwMode="auto">
            <a:xfrm>
              <a:off x="1570" y="0"/>
              <a:ext cx="16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5</a:t>
              </a:r>
            </a:p>
          </p:txBody>
        </p:sp>
        <p:sp>
          <p:nvSpPr>
            <p:cNvPr id="134164" name="Rectangle 20"/>
            <p:cNvSpPr>
              <a:spLocks/>
            </p:cNvSpPr>
            <p:nvPr/>
          </p:nvSpPr>
          <p:spPr bwMode="auto">
            <a:xfrm>
              <a:off x="1928" y="0"/>
              <a:ext cx="16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134165" name="Rectangle 21"/>
            <p:cNvSpPr>
              <a:spLocks/>
            </p:cNvSpPr>
            <p:nvPr/>
          </p:nvSpPr>
          <p:spPr bwMode="auto">
            <a:xfrm>
              <a:off x="2287" y="0"/>
              <a:ext cx="16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7</a:t>
              </a:r>
            </a:p>
          </p:txBody>
        </p:sp>
        <p:sp>
          <p:nvSpPr>
            <p:cNvPr id="134166" name="Rectangle 22"/>
            <p:cNvSpPr>
              <a:spLocks/>
            </p:cNvSpPr>
            <p:nvPr/>
          </p:nvSpPr>
          <p:spPr bwMode="auto">
            <a:xfrm>
              <a:off x="2646" y="0"/>
              <a:ext cx="16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8</a:t>
              </a:r>
            </a:p>
          </p:txBody>
        </p:sp>
        <p:sp>
          <p:nvSpPr>
            <p:cNvPr id="134167" name="Rectangle 23"/>
            <p:cNvSpPr>
              <a:spLocks/>
            </p:cNvSpPr>
            <p:nvPr/>
          </p:nvSpPr>
          <p:spPr bwMode="auto">
            <a:xfrm>
              <a:off x="3041" y="0"/>
              <a:ext cx="16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9</a:t>
              </a:r>
            </a:p>
          </p:txBody>
        </p:sp>
        <p:sp>
          <p:nvSpPr>
            <p:cNvPr id="134168" name="Rectangle 24"/>
            <p:cNvSpPr>
              <a:spLocks/>
            </p:cNvSpPr>
            <p:nvPr/>
          </p:nvSpPr>
          <p:spPr bwMode="auto">
            <a:xfrm>
              <a:off x="3364" y="0"/>
              <a:ext cx="404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10</a:t>
              </a:r>
            </a:p>
          </p:txBody>
        </p:sp>
      </p:grpSp>
      <p:sp>
        <p:nvSpPr>
          <p:cNvPr id="134169" name="Line 25"/>
          <p:cNvSpPr>
            <a:spLocks noChangeShapeType="1"/>
          </p:cNvSpPr>
          <p:nvPr/>
        </p:nvSpPr>
        <p:spPr bwMode="auto">
          <a:xfrm rot="10800000">
            <a:off x="5106666" y="2281535"/>
            <a:ext cx="1116" cy="870645"/>
          </a:xfrm>
          <a:prstGeom prst="line">
            <a:avLst/>
          </a:prstGeom>
          <a:noFill/>
          <a:ln w="635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70" name="Line 26"/>
          <p:cNvSpPr>
            <a:spLocks noChangeShapeType="1"/>
          </p:cNvSpPr>
          <p:nvPr/>
        </p:nvSpPr>
        <p:spPr bwMode="auto">
          <a:xfrm rot="10800000">
            <a:off x="7097986" y="2281535"/>
            <a:ext cx="1116" cy="870645"/>
          </a:xfrm>
          <a:prstGeom prst="line">
            <a:avLst/>
          </a:prstGeom>
          <a:noFill/>
          <a:ln w="635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71" name="Line 27"/>
          <p:cNvSpPr>
            <a:spLocks noChangeShapeType="1"/>
          </p:cNvSpPr>
          <p:nvPr/>
        </p:nvSpPr>
        <p:spPr bwMode="auto">
          <a:xfrm rot="10800000">
            <a:off x="8044533" y="2281535"/>
            <a:ext cx="1116" cy="870645"/>
          </a:xfrm>
          <a:prstGeom prst="line">
            <a:avLst/>
          </a:prstGeom>
          <a:noFill/>
          <a:ln w="635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72" name="AutoShape 28"/>
          <p:cNvSpPr>
            <a:spLocks/>
          </p:cNvSpPr>
          <p:nvPr/>
        </p:nvSpPr>
        <p:spPr bwMode="auto">
          <a:xfrm>
            <a:off x="6170414" y="2638723"/>
            <a:ext cx="2357438" cy="1933277"/>
          </a:xfrm>
          <a:custGeom>
            <a:avLst/>
            <a:gdLst/>
            <a:ahLst/>
            <a:cxnLst/>
            <a:rect l="0" t="0" r="r" b="b"/>
            <a:pathLst>
              <a:path w="21600" h="18848">
                <a:moveTo>
                  <a:pt x="0" y="18848"/>
                </a:moveTo>
                <a:cubicBezTo>
                  <a:pt x="0" y="18848"/>
                  <a:pt x="2455" y="18325"/>
                  <a:pt x="3355" y="16932"/>
                </a:cubicBezTo>
                <a:cubicBezTo>
                  <a:pt x="4255" y="15538"/>
                  <a:pt x="6966" y="10161"/>
                  <a:pt x="7691" y="6480"/>
                </a:cubicBezTo>
                <a:cubicBezTo>
                  <a:pt x="8755" y="1080"/>
                  <a:pt x="11291" y="-2752"/>
                  <a:pt x="13582" y="2474"/>
                </a:cubicBezTo>
                <a:cubicBezTo>
                  <a:pt x="15873" y="7700"/>
                  <a:pt x="16118" y="9616"/>
                  <a:pt x="17264" y="12925"/>
                </a:cubicBezTo>
                <a:cubicBezTo>
                  <a:pt x="18457" y="16373"/>
                  <a:pt x="21600" y="18848"/>
                  <a:pt x="21600" y="18848"/>
                </a:cubicBezTo>
              </a:path>
            </a:pathLst>
          </a:custGeom>
          <a:solidFill>
            <a:srgbClr val="85007E">
              <a:alpha val="36862"/>
            </a:srgbClr>
          </a:solidFill>
          <a:ln w="38100">
            <a:solidFill>
              <a:srgbClr val="85007E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73" name="AutoShape 29"/>
          <p:cNvSpPr>
            <a:spLocks/>
          </p:cNvSpPr>
          <p:nvPr/>
        </p:nvSpPr>
        <p:spPr bwMode="auto">
          <a:xfrm>
            <a:off x="6706195" y="2260328"/>
            <a:ext cx="2107406" cy="2320602"/>
          </a:xfrm>
          <a:custGeom>
            <a:avLst/>
            <a:gdLst/>
            <a:ahLst/>
            <a:cxnLst/>
            <a:rect l="0" t="0" r="r" b="b"/>
            <a:pathLst>
              <a:path w="21600" h="21341">
                <a:moveTo>
                  <a:pt x="0" y="21341"/>
                </a:moveTo>
                <a:cubicBezTo>
                  <a:pt x="0" y="21341"/>
                  <a:pt x="1188" y="21277"/>
                  <a:pt x="2288" y="19698"/>
                </a:cubicBezTo>
                <a:cubicBezTo>
                  <a:pt x="3661" y="17727"/>
                  <a:pt x="3753" y="18056"/>
                  <a:pt x="5034" y="14442"/>
                </a:cubicBezTo>
                <a:cubicBezTo>
                  <a:pt x="6315" y="10828"/>
                  <a:pt x="6773" y="9022"/>
                  <a:pt x="7414" y="5819"/>
                </a:cubicBezTo>
                <a:cubicBezTo>
                  <a:pt x="8054" y="2616"/>
                  <a:pt x="8603" y="727"/>
                  <a:pt x="9793" y="234"/>
                </a:cubicBezTo>
                <a:cubicBezTo>
                  <a:pt x="10886" y="-219"/>
                  <a:pt x="12447" y="-259"/>
                  <a:pt x="13088" y="2041"/>
                </a:cubicBezTo>
                <a:cubicBezTo>
                  <a:pt x="13729" y="4340"/>
                  <a:pt x="15376" y="9514"/>
                  <a:pt x="15834" y="10993"/>
                </a:cubicBezTo>
                <a:cubicBezTo>
                  <a:pt x="16292" y="12471"/>
                  <a:pt x="17207" y="16249"/>
                  <a:pt x="18305" y="17727"/>
                </a:cubicBezTo>
                <a:cubicBezTo>
                  <a:pt x="19503" y="19340"/>
                  <a:pt x="21600" y="21095"/>
                  <a:pt x="21600" y="21095"/>
                </a:cubicBezTo>
              </a:path>
            </a:pathLst>
          </a:custGeom>
          <a:solidFill>
            <a:srgbClr val="00817F">
              <a:alpha val="48627"/>
            </a:srgbClr>
          </a:solidFill>
          <a:ln w="38100">
            <a:solidFill>
              <a:srgbClr val="00817F"/>
            </a:solidFill>
            <a:prstDash val="sysDot"/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4174" name="Rectangle 30"/>
          <p:cNvSpPr>
            <a:spLocks/>
          </p:cNvSpPr>
          <p:nvPr/>
        </p:nvSpPr>
        <p:spPr bwMode="auto">
          <a:xfrm>
            <a:off x="4871145" y="1187648"/>
            <a:ext cx="4018359" cy="3384352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1"/>
          <p:cNvSpPr>
            <a:spLocks noGrp="1" noChangeArrowheads="1"/>
          </p:cNvSpPr>
          <p:nvPr>
            <p:ph type="title"/>
          </p:nvPr>
        </p:nvSpPr>
        <p:spPr>
          <a:xfrm>
            <a:off x="3330774" y="-26789"/>
            <a:ext cx="5732859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 Examples</a:t>
            </a:r>
          </a:p>
        </p:txBody>
      </p:sp>
      <p:graphicFrame>
        <p:nvGraphicFramePr>
          <p:cNvPr id="124930" name="Group 2"/>
          <p:cNvGraphicFramePr>
            <a:graphicFrameLocks noGrp="1"/>
          </p:cNvGraphicFramePr>
          <p:nvPr/>
        </p:nvGraphicFramePr>
        <p:xfrm>
          <a:off x="3312914" y="955477"/>
          <a:ext cx="5536406" cy="5402461"/>
        </p:xfrm>
        <a:graphic>
          <a:graphicData uri="http://schemas.openxmlformats.org/drawingml/2006/table">
            <a:tbl>
              <a:tblPr/>
              <a:tblGrid>
                <a:gridCol w="1515814"/>
                <a:gridCol w="4020592"/>
              </a:tblGrid>
              <a:tr h="665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Enzyme 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D6B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Role</a:t>
                      </a:r>
                    </a:p>
                  </a:txBody>
                  <a:tcPr marL="62508" marR="62508" marT="62508" marB="6250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D6B">
                        <a:alpha val="47842"/>
                      </a:srgbClr>
                    </a:solidFill>
                  </a:tcPr>
                </a:tc>
              </a:tr>
              <a:tr h="763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Pepsin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Stomach enzyme used to break protein down into peptides. Works at very acidic pH (1.5).</a:t>
                      </a:r>
                    </a:p>
                  </a:txBody>
                  <a:tcPr marL="80367" marR="80367" marT="80367" marB="80367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1044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Lactase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 digestive enzyme that breaks lactose into glucose and galactose. Low levels of lactase can result in lactose intolerance.</a:t>
                      </a:r>
                    </a:p>
                  </a:txBody>
                  <a:tcPr marL="80367" marR="80367" marT="80367" marB="80367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932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Topoisomerase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 family of enzymes that act on the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coiled structure of DNA. They cut the DNA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to alter the coiled structure.</a:t>
                      </a:r>
                    </a:p>
                  </a:txBody>
                  <a:tcPr marL="80367" marR="80367" marT="80367" marB="80367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1050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Hyaluronidase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 family of enzymes that break down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hyaluronic acid and increase tissue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permeability. Often used during eye surgery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to administer local anesthetics faster.</a:t>
                      </a:r>
                    </a:p>
                  </a:txBody>
                  <a:tcPr marL="80367" marR="80367" marT="80367" marB="80367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9465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Zymase</a:t>
                      </a:r>
                    </a:p>
                  </a:txBody>
                  <a:tcPr marL="62508" marR="62508" marT="62508" marB="62508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 naturally occurring enzyme in yeasts,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widely used in the baking industry to ferment sugar into ethanol and carbon dioxide.</a:t>
                      </a:r>
                    </a:p>
                  </a:txBody>
                  <a:tcPr marL="80367" marR="80367" marT="80367" marB="80367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4975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64641" y="940408"/>
            <a:ext cx="3098602" cy="203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124976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" y="3687961"/>
            <a:ext cx="2768203" cy="213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24977" name="Rectangle 49"/>
          <p:cNvSpPr>
            <a:spLocks/>
          </p:cNvSpPr>
          <p:nvPr/>
        </p:nvSpPr>
        <p:spPr bwMode="auto">
          <a:xfrm>
            <a:off x="410766" y="5956102"/>
            <a:ext cx="2598539" cy="67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3D molecular structures for the enzymes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pepsin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(top) and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hyaluronidase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(bottom).</a:t>
            </a:r>
          </a:p>
        </p:txBody>
      </p:sp>
    </p:spTree>
    <p:extLst>
      <p:ext uri="{BB962C8B-B14F-4D97-AF65-F5344CB8AC3E}">
        <p14:creationId xmlns:p14="http://schemas.microsoft.com/office/powerpoint/2010/main" val="4993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7" y="841495"/>
            <a:ext cx="8786813" cy="1643063"/>
          </a:xfrm>
        </p:spPr>
        <p:txBody>
          <a:bodyPr/>
          <a:lstStyle/>
          <a:p>
            <a:pPr algn="l" eaLnBrk="1" hangingPunct="1"/>
            <a:r>
              <a:rPr lang="en-GB" sz="2400" dirty="0" smtClean="0"/>
              <a:t>-pH </a:t>
            </a:r>
            <a:r>
              <a:rPr lang="en-GB" sz="2400" dirty="0"/>
              <a:t>affects the formation of hydrogen bonds and sulphur bridges in proteins and so affects </a:t>
            </a:r>
            <a:r>
              <a:rPr lang="en-GB" sz="2400" dirty="0" smtClean="0"/>
              <a:t>shape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-At </a:t>
            </a:r>
            <a:r>
              <a:rPr lang="en-GB" sz="2400" dirty="0"/>
              <a:t>small changes in pH it can affect the charge of the active </a:t>
            </a:r>
            <a:r>
              <a:rPr lang="en-GB" sz="2400" dirty="0" smtClean="0"/>
              <a:t>site and therefore the bonding of the substrate</a:t>
            </a:r>
            <a:endParaRPr lang="en-GB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900117" y="2633472"/>
            <a:ext cx="8051800" cy="4067445"/>
            <a:chOff x="900117" y="2633472"/>
            <a:chExt cx="8051800" cy="4067445"/>
          </a:xfrm>
        </p:grpSpPr>
        <p:sp>
          <p:nvSpPr>
            <p:cNvPr id="17417" name="Text Box 28"/>
            <p:cNvSpPr txBox="1">
              <a:spLocks noChangeArrowheads="1"/>
            </p:cNvSpPr>
            <p:nvPr/>
          </p:nvSpPr>
          <p:spPr bwMode="auto">
            <a:xfrm>
              <a:off x="1392238" y="6165863"/>
              <a:ext cx="314055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7418" name="Text Box 29"/>
            <p:cNvSpPr txBox="1">
              <a:spLocks noChangeArrowheads="1"/>
            </p:cNvSpPr>
            <p:nvPr/>
          </p:nvSpPr>
          <p:spPr bwMode="auto">
            <a:xfrm>
              <a:off x="2759075" y="6165863"/>
              <a:ext cx="314055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7419" name="Text Box 30"/>
            <p:cNvSpPr txBox="1">
              <a:spLocks noChangeArrowheads="1"/>
            </p:cNvSpPr>
            <p:nvPr/>
          </p:nvSpPr>
          <p:spPr bwMode="auto">
            <a:xfrm>
              <a:off x="5495925" y="6165863"/>
              <a:ext cx="314055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17420" name="Text Box 31"/>
            <p:cNvSpPr txBox="1">
              <a:spLocks noChangeArrowheads="1"/>
            </p:cNvSpPr>
            <p:nvPr/>
          </p:nvSpPr>
          <p:spPr bwMode="auto">
            <a:xfrm>
              <a:off x="6864351" y="6165863"/>
              <a:ext cx="443466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17421" name="Text Box 32"/>
            <p:cNvSpPr txBox="1">
              <a:spLocks noChangeArrowheads="1"/>
            </p:cNvSpPr>
            <p:nvPr/>
          </p:nvSpPr>
          <p:spPr bwMode="auto">
            <a:xfrm>
              <a:off x="4127505" y="6165863"/>
              <a:ext cx="314055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17424" name="Text Box 33"/>
            <p:cNvSpPr txBox="1">
              <a:spLocks noChangeArrowheads="1"/>
            </p:cNvSpPr>
            <p:nvPr/>
          </p:nvSpPr>
          <p:spPr bwMode="auto">
            <a:xfrm>
              <a:off x="4468825" y="6329376"/>
              <a:ext cx="482727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pH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900117" y="2633472"/>
              <a:ext cx="8051800" cy="3748282"/>
              <a:chOff x="248431" y="1576401"/>
              <a:chExt cx="8703486" cy="4805353"/>
            </a:xfrm>
          </p:grpSpPr>
          <p:sp>
            <p:nvSpPr>
              <p:cNvPr id="74759" name="Freeform 7"/>
              <p:cNvSpPr>
                <a:spLocks/>
              </p:cNvSpPr>
              <p:nvPr/>
            </p:nvSpPr>
            <p:spPr bwMode="auto">
              <a:xfrm>
                <a:off x="671513" y="1952625"/>
                <a:ext cx="2952750" cy="4213225"/>
              </a:xfrm>
              <a:custGeom>
                <a:avLst/>
                <a:gdLst>
                  <a:gd name="T0" fmla="*/ 0 w 2450"/>
                  <a:gd name="T1" fmla="*/ 2147483647 h 2654"/>
                  <a:gd name="T2" fmla="*/ 1186706438 w 2450"/>
                  <a:gd name="T3" fmla="*/ 743446812 h 2654"/>
                  <a:gd name="T4" fmla="*/ 2147483647 w 2450"/>
                  <a:gd name="T5" fmla="*/ 2147483647 h 2654"/>
                  <a:gd name="T6" fmla="*/ 0 60000 65536"/>
                  <a:gd name="T7" fmla="*/ 0 60000 65536"/>
                  <a:gd name="T8" fmla="*/ 0 60000 65536"/>
                  <a:gd name="T9" fmla="*/ 0 w 2450"/>
                  <a:gd name="T10" fmla="*/ 0 h 2654"/>
                  <a:gd name="T11" fmla="*/ 2450 w 2450"/>
                  <a:gd name="T12" fmla="*/ 2654 h 26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50" h="2654">
                    <a:moveTo>
                      <a:pt x="0" y="885"/>
                    </a:moveTo>
                    <a:cubicBezTo>
                      <a:pt x="204" y="442"/>
                      <a:pt x="409" y="0"/>
                      <a:pt x="817" y="295"/>
                    </a:cubicBezTo>
                    <a:cubicBezTo>
                      <a:pt x="1225" y="590"/>
                      <a:pt x="1837" y="1622"/>
                      <a:pt x="2450" y="265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311" tIns="45658" rIns="91311" bIns="45658"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74758" name="Freeform 6"/>
              <p:cNvSpPr>
                <a:spLocks/>
              </p:cNvSpPr>
              <p:nvPr/>
            </p:nvSpPr>
            <p:spPr bwMode="auto">
              <a:xfrm>
                <a:off x="671514" y="1868488"/>
                <a:ext cx="7489825" cy="4297362"/>
              </a:xfrm>
              <a:custGeom>
                <a:avLst/>
                <a:gdLst>
                  <a:gd name="T0" fmla="*/ 0 w 4944"/>
                  <a:gd name="T1" fmla="*/ 2147483647 h 2707"/>
                  <a:gd name="T2" fmla="*/ 2147483647 w 4944"/>
                  <a:gd name="T3" fmla="*/ 2147483647 h 2707"/>
                  <a:gd name="T4" fmla="*/ 2147483647 w 4944"/>
                  <a:gd name="T5" fmla="*/ 304938066 h 2707"/>
                  <a:gd name="T6" fmla="*/ 2147483647 w 4944"/>
                  <a:gd name="T7" fmla="*/ 2147483647 h 27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44"/>
                  <a:gd name="T13" fmla="*/ 0 h 2707"/>
                  <a:gd name="T14" fmla="*/ 4944 w 4944"/>
                  <a:gd name="T15" fmla="*/ 2707 h 27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44" h="2707">
                    <a:moveTo>
                      <a:pt x="0" y="2707"/>
                    </a:moveTo>
                    <a:cubicBezTo>
                      <a:pt x="514" y="2559"/>
                      <a:pt x="1028" y="2412"/>
                      <a:pt x="1542" y="1981"/>
                    </a:cubicBezTo>
                    <a:cubicBezTo>
                      <a:pt x="2056" y="1550"/>
                      <a:pt x="2518" y="0"/>
                      <a:pt x="3085" y="121"/>
                    </a:cubicBezTo>
                    <a:cubicBezTo>
                      <a:pt x="3652" y="242"/>
                      <a:pt x="4634" y="2276"/>
                      <a:pt x="4944" y="2707"/>
                    </a:cubicBezTo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311" tIns="45658" rIns="91311" bIns="45658"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" name="Group 24"/>
              <p:cNvGrpSpPr>
                <a:grpSpLocks/>
              </p:cNvGrpSpPr>
              <p:nvPr/>
            </p:nvGrpSpPr>
            <p:grpSpPr bwMode="auto">
              <a:xfrm>
                <a:off x="671513" y="2060588"/>
                <a:ext cx="7777162" cy="4105275"/>
                <a:chOff x="249" y="1298"/>
                <a:chExt cx="5171" cy="2586"/>
              </a:xfrm>
            </p:grpSpPr>
            <p:sp>
              <p:nvSpPr>
                <p:cNvPr id="17426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249" y="1298"/>
                  <a:ext cx="2949" cy="2586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endParaRPr lang="en-US" sz="18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27" name="Line 23"/>
                <p:cNvSpPr>
                  <a:spLocks noChangeShapeType="1"/>
                </p:cNvSpPr>
                <p:nvPr/>
              </p:nvSpPr>
              <p:spPr bwMode="auto">
                <a:xfrm>
                  <a:off x="3198" y="1298"/>
                  <a:ext cx="2222" cy="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endParaRPr lang="en-US" sz="18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4777" name="Text Box 25"/>
              <p:cNvSpPr txBox="1">
                <a:spLocks noChangeArrowheads="1"/>
              </p:cNvSpPr>
              <p:nvPr/>
            </p:nvSpPr>
            <p:spPr bwMode="auto">
              <a:xfrm>
                <a:off x="900117" y="1838338"/>
                <a:ext cx="870961" cy="371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11" tIns="45658" rIns="91311" bIns="456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GB" sz="1800" dirty="0">
                    <a:solidFill>
                      <a:srgbClr val="000000"/>
                    </a:solidFill>
                  </a:rPr>
                  <a:t>pepsin</a:t>
                </a:r>
              </a:p>
            </p:txBody>
          </p:sp>
          <p:sp>
            <p:nvSpPr>
              <p:cNvPr id="74778" name="Text Box 26"/>
              <p:cNvSpPr txBox="1">
                <a:spLocks noChangeArrowheads="1"/>
              </p:cNvSpPr>
              <p:nvPr/>
            </p:nvSpPr>
            <p:spPr bwMode="auto">
              <a:xfrm>
                <a:off x="4716463" y="1576401"/>
                <a:ext cx="869508" cy="371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11" tIns="45658" rIns="91311" bIns="456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GB" sz="1800" dirty="0" err="1">
                    <a:solidFill>
                      <a:srgbClr val="000000"/>
                    </a:solidFill>
                  </a:rPr>
                  <a:t>trypsin</a:t>
                </a:r>
                <a:endParaRPr lang="en-GB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779" name="Text Box 27"/>
              <p:cNvSpPr txBox="1">
                <a:spLocks noChangeArrowheads="1"/>
              </p:cNvSpPr>
              <p:nvPr/>
            </p:nvSpPr>
            <p:spPr bwMode="auto">
              <a:xfrm>
                <a:off x="6877050" y="1622438"/>
                <a:ext cx="1685236" cy="371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11" tIns="45658" rIns="91311" bIns="456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GB" sz="1800">
                    <a:solidFill>
                      <a:srgbClr val="000000"/>
                    </a:solidFill>
                  </a:rPr>
                  <a:t>cholinesterase</a:t>
                </a:r>
              </a:p>
            </p:txBody>
          </p:sp>
          <p:sp>
            <p:nvSpPr>
              <p:cNvPr id="17422" name="Line 5"/>
              <p:cNvSpPr>
                <a:spLocks noChangeShapeType="1"/>
              </p:cNvSpPr>
              <p:nvPr/>
            </p:nvSpPr>
            <p:spPr bwMode="auto">
              <a:xfrm>
                <a:off x="455617" y="6165850"/>
                <a:ext cx="84963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311" tIns="45658" rIns="91311" bIns="45658"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3" name="Line 4"/>
              <p:cNvSpPr>
                <a:spLocks noChangeShapeType="1"/>
              </p:cNvSpPr>
              <p:nvPr/>
            </p:nvSpPr>
            <p:spPr bwMode="auto">
              <a:xfrm>
                <a:off x="671513" y="1773242"/>
                <a:ext cx="0" cy="46085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311" tIns="45658" rIns="91311" bIns="45658"/>
              <a:lstStyle/>
              <a:p>
                <a:pPr>
                  <a:spcBef>
                    <a:spcPct val="0"/>
                  </a:spcBef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5" name="Text Box 34"/>
              <p:cNvSpPr txBox="1">
                <a:spLocks noChangeArrowheads="1"/>
              </p:cNvSpPr>
              <p:nvPr/>
            </p:nvSpPr>
            <p:spPr bwMode="auto">
              <a:xfrm rot="-5400000">
                <a:off x="-729906" y="3741725"/>
                <a:ext cx="2328176" cy="371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11" tIns="45658" rIns="91311" bIns="456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GB" sz="1800" dirty="0">
                    <a:solidFill>
                      <a:srgbClr val="000000"/>
                    </a:solidFill>
                  </a:rPr>
                  <a:t>Rate of Reaction (M)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520151" y="123551"/>
            <a:ext cx="7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pH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2703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360362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Temp and pH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692163"/>
            <a:ext cx="8229600" cy="5434013"/>
          </a:xfrm>
        </p:spPr>
        <p:txBody>
          <a:bodyPr/>
          <a:lstStyle/>
          <a:p>
            <a:pPr eaLnBrk="1" hangingPunct="1"/>
            <a:r>
              <a:rPr lang="en-US" sz="2400" dirty="0"/>
              <a:t>Change the three dimensional structure of enzyme molecules </a:t>
            </a:r>
          </a:p>
          <a:p>
            <a:pPr eaLnBrk="1" hangingPunct="1"/>
            <a:r>
              <a:rPr lang="en-US" sz="2400" dirty="0"/>
              <a:t>Bonds are broken and the shape of the active site is changed </a:t>
            </a:r>
          </a:p>
          <a:p>
            <a:pPr eaLnBrk="1" hangingPunct="1"/>
            <a:r>
              <a:rPr lang="en-US" sz="2400" dirty="0"/>
              <a:t>Small changes in temp/pH cause small reversible changes in enzyme structure, causing </a:t>
            </a:r>
            <a:r>
              <a:rPr lang="en-US" sz="2400" b="1" dirty="0"/>
              <a:t>inactivation</a:t>
            </a:r>
            <a:r>
              <a:rPr lang="en-US" sz="2400" dirty="0"/>
              <a:t> thus bonding less</a:t>
            </a:r>
          </a:p>
          <a:p>
            <a:pPr eaLnBrk="1" hangingPunct="1"/>
            <a:r>
              <a:rPr lang="en-US" sz="2400" dirty="0"/>
              <a:t>High temperatures and extreme changes in pH cause permanent change in protein structure, causing </a:t>
            </a:r>
            <a:r>
              <a:rPr lang="en-US" sz="2400" dirty="0" err="1"/>
              <a:t>denaturation</a:t>
            </a:r>
            <a:r>
              <a:rPr lang="en-US" sz="2400" dirty="0"/>
              <a:t>.</a:t>
            </a:r>
          </a:p>
        </p:txBody>
      </p:sp>
      <p:pic>
        <p:nvPicPr>
          <p:cNvPr id="15364" name="Picture 2" descr="http://kentsimmons.uwinnipeg.ca/cm1504/Image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238" y="3354801"/>
            <a:ext cx="5675312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944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-8930"/>
            <a:ext cx="9188648" cy="1357313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/>
              <a:t>Factors Affecting Enzyme Reaction Rates</a:t>
            </a:r>
          </a:p>
        </p:txBody>
      </p:sp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420812" y="1607344"/>
            <a:ext cx="3875484" cy="5089922"/>
            <a:chOff x="0" y="0"/>
            <a:chExt cx="3472" cy="4560"/>
          </a:xfrm>
        </p:grpSpPr>
        <p:sp>
          <p:nvSpPr>
            <p:cNvPr id="135171" name="Rectangle 3"/>
            <p:cNvSpPr>
              <a:spLocks/>
            </p:cNvSpPr>
            <p:nvPr/>
          </p:nvSpPr>
          <p:spPr bwMode="auto">
            <a:xfrm>
              <a:off x="680" y="448"/>
              <a:ext cx="2176" cy="2176"/>
            </a:xfrm>
            <a:prstGeom prst="rect">
              <a:avLst/>
            </a:prstGeom>
            <a:solidFill>
              <a:srgbClr val="00817F">
                <a:alpha val="13725"/>
              </a:srgbClr>
            </a:solidFill>
            <a:ln w="508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2" name="Line 4"/>
            <p:cNvSpPr>
              <a:spLocks noChangeShapeType="1"/>
            </p:cNvSpPr>
            <p:nvPr/>
          </p:nvSpPr>
          <p:spPr bwMode="auto">
            <a:xfrm rot="10800000" flipH="1">
              <a:off x="688" y="658"/>
              <a:ext cx="1826" cy="1950"/>
            </a:xfrm>
            <a:prstGeom prst="line">
              <a:avLst/>
            </a:prstGeom>
            <a:noFill/>
            <a:ln w="88900">
              <a:solidFill>
                <a:srgbClr val="1600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3" name="Rectangle 5"/>
            <p:cNvSpPr>
              <a:spLocks/>
            </p:cNvSpPr>
            <p:nvPr/>
          </p:nvSpPr>
          <p:spPr bwMode="auto">
            <a:xfrm>
              <a:off x="915" y="2960"/>
              <a:ext cx="1744" cy="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 concentration</a:t>
              </a:r>
            </a:p>
          </p:txBody>
        </p:sp>
        <p:sp>
          <p:nvSpPr>
            <p:cNvPr id="135174" name="Line 6"/>
            <p:cNvSpPr>
              <a:spLocks noChangeShapeType="1"/>
            </p:cNvSpPr>
            <p:nvPr/>
          </p:nvSpPr>
          <p:spPr bwMode="auto">
            <a:xfrm>
              <a:off x="488" y="644"/>
              <a:ext cx="0" cy="1876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5" name="Line 7"/>
            <p:cNvSpPr>
              <a:spLocks noChangeShapeType="1"/>
            </p:cNvSpPr>
            <p:nvPr/>
          </p:nvSpPr>
          <p:spPr bwMode="auto">
            <a:xfrm flipH="1">
              <a:off x="667" y="2853"/>
              <a:ext cx="2190" cy="0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6" name="AutoShape 8"/>
            <p:cNvSpPr>
              <a:spLocks/>
            </p:cNvSpPr>
            <p:nvPr/>
          </p:nvSpPr>
          <p:spPr bwMode="auto">
            <a:xfrm rot="-5400000">
              <a:off x="-383" y="1338"/>
              <a:ext cx="1375" cy="29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Rate of reaction</a:t>
              </a:r>
            </a:p>
          </p:txBody>
        </p:sp>
        <p:sp>
          <p:nvSpPr>
            <p:cNvPr id="135177" name="Rectangle 9"/>
            <p:cNvSpPr>
              <a:spLocks/>
            </p:cNvSpPr>
            <p:nvPr/>
          </p:nvSpPr>
          <p:spPr bwMode="auto">
            <a:xfrm>
              <a:off x="806" y="0"/>
              <a:ext cx="1920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Effect of Enzyme Concentration</a:t>
              </a:r>
            </a:p>
          </p:txBody>
        </p:sp>
        <p:pic>
          <p:nvPicPr>
            <p:cNvPr id="135178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8" y="943"/>
              <a:ext cx="1322" cy="1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5179" name="Rectangle 11"/>
            <p:cNvSpPr>
              <a:spLocks/>
            </p:cNvSpPr>
            <p:nvPr/>
          </p:nvSpPr>
          <p:spPr bwMode="auto">
            <a:xfrm>
              <a:off x="0" y="3256"/>
              <a:ext cx="3472" cy="1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Rate of reaction continues to increase</a:t>
              </a:r>
              <a:b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with an increase in enzyme concentration.</a:t>
              </a:r>
            </a:p>
            <a:p>
              <a:pPr marL="80364">
                <a:tabLst>
                  <a:tab pos="366104" algn="l"/>
                </a:tabLst>
              </a:pPr>
              <a:endPara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relationship assumes non-limiting amounts of substrate and cofactors.</a:t>
              </a:r>
            </a:p>
            <a:p>
              <a:pPr marL="80364">
                <a:tabLst>
                  <a:tab pos="366104" algn="l"/>
                </a:tabLst>
              </a:pPr>
              <a:endPara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</p:grpSp>
      <p:grpSp>
        <p:nvGrpSpPr>
          <p:cNvPr id="135180" name="Group 12"/>
          <p:cNvGrpSpPr>
            <a:grpSpLocks/>
          </p:cNvGrpSpPr>
          <p:nvPr/>
        </p:nvGrpSpPr>
        <p:grpSpPr bwMode="auto">
          <a:xfrm>
            <a:off x="4590976" y="1598414"/>
            <a:ext cx="4089797" cy="5098852"/>
            <a:chOff x="0" y="0"/>
            <a:chExt cx="3664" cy="4568"/>
          </a:xfrm>
        </p:grpSpPr>
        <p:sp>
          <p:nvSpPr>
            <p:cNvPr id="135181" name="Line 13"/>
            <p:cNvSpPr>
              <a:spLocks noChangeShapeType="1"/>
            </p:cNvSpPr>
            <p:nvPr/>
          </p:nvSpPr>
          <p:spPr bwMode="auto">
            <a:xfrm flipH="1">
              <a:off x="657" y="2890"/>
              <a:ext cx="2159" cy="0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82" name="Rectangle 14"/>
            <p:cNvSpPr>
              <a:spLocks/>
            </p:cNvSpPr>
            <p:nvPr/>
          </p:nvSpPr>
          <p:spPr bwMode="auto">
            <a:xfrm>
              <a:off x="790" y="3020"/>
              <a:ext cx="2072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Concentration of substrate</a:t>
              </a:r>
            </a:p>
          </p:txBody>
        </p:sp>
        <p:sp>
          <p:nvSpPr>
            <p:cNvPr id="135183" name="Rectangle 15"/>
            <p:cNvSpPr>
              <a:spLocks/>
            </p:cNvSpPr>
            <p:nvPr/>
          </p:nvSpPr>
          <p:spPr bwMode="auto">
            <a:xfrm>
              <a:off x="644" y="464"/>
              <a:ext cx="2176" cy="2176"/>
            </a:xfrm>
            <a:prstGeom prst="rect">
              <a:avLst/>
            </a:prstGeom>
            <a:solidFill>
              <a:srgbClr val="00817F">
                <a:alpha val="13725"/>
              </a:srgbClr>
            </a:solidFill>
            <a:ln w="508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84" name="AutoShape 16"/>
            <p:cNvSpPr>
              <a:spLocks/>
            </p:cNvSpPr>
            <p:nvPr/>
          </p:nvSpPr>
          <p:spPr bwMode="auto">
            <a:xfrm>
              <a:off x="646" y="771"/>
              <a:ext cx="1919" cy="1884"/>
            </a:xfrm>
            <a:custGeom>
              <a:avLst/>
              <a:gdLst/>
              <a:ahLst/>
              <a:cxnLst/>
              <a:rect l="0" t="0" r="r" b="b"/>
              <a:pathLst>
                <a:path w="21600" h="21109">
                  <a:moveTo>
                    <a:pt x="0" y="21109"/>
                  </a:moveTo>
                  <a:cubicBezTo>
                    <a:pt x="550" y="19048"/>
                    <a:pt x="2209" y="11797"/>
                    <a:pt x="3301" y="8744"/>
                  </a:cubicBezTo>
                  <a:cubicBezTo>
                    <a:pt x="6604" y="-491"/>
                    <a:pt x="13599" y="-14"/>
                    <a:pt x="15606" y="11"/>
                  </a:cubicBezTo>
                  <a:cubicBezTo>
                    <a:pt x="16846" y="26"/>
                    <a:pt x="18468" y="11"/>
                    <a:pt x="19515" y="11"/>
                  </a:cubicBezTo>
                  <a:cubicBezTo>
                    <a:pt x="20563" y="11"/>
                    <a:pt x="21175" y="20"/>
                    <a:pt x="21600" y="11"/>
                  </a:cubicBezTo>
                </a:path>
              </a:pathLst>
            </a:custGeom>
            <a:noFill/>
            <a:ln w="88900">
              <a:solidFill>
                <a:srgbClr val="16007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85" name="Rectangle 17"/>
            <p:cNvSpPr>
              <a:spLocks/>
            </p:cNvSpPr>
            <p:nvPr/>
          </p:nvSpPr>
          <p:spPr bwMode="auto">
            <a:xfrm>
              <a:off x="766" y="0"/>
              <a:ext cx="1920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Effect of Substrate Concentration</a:t>
              </a:r>
            </a:p>
          </p:txBody>
        </p:sp>
        <p:pic>
          <p:nvPicPr>
            <p:cNvPr id="135186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" y="1199"/>
              <a:ext cx="1961" cy="1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5187" name="Rectangle 19"/>
            <p:cNvSpPr>
              <a:spLocks/>
            </p:cNvSpPr>
            <p:nvPr/>
          </p:nvSpPr>
          <p:spPr bwMode="auto">
            <a:xfrm>
              <a:off x="0" y="3264"/>
              <a:ext cx="3664" cy="1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Rate of reaction increases and then plateaus with increasing substrate concentration.</a:t>
              </a:r>
            </a:p>
            <a:p>
              <a:pPr marL="80364">
                <a:tabLst>
                  <a:tab pos="366104" algn="l"/>
                </a:tabLst>
              </a:pPr>
              <a:endPara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relationship assumes a fixed amount</a:t>
              </a:r>
              <a:b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of enzyme.</a:t>
              </a:r>
            </a:p>
            <a:p>
              <a:pPr marL="80364">
                <a:tabLst>
                  <a:tab pos="366104" algn="l"/>
                </a:tabLst>
              </a:pPr>
              <a:endPara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81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901"/>
            <a:ext cx="8229600" cy="56197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sz="3200" b="1" dirty="0" smtClean="0"/>
              <a:t>Concentration of substrate</a:t>
            </a:r>
            <a:endParaRPr lang="en-GB" sz="32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7"/>
            <a:ext cx="8229600" cy="863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sz="2800" b="1" dirty="0"/>
              <a:t>Rate of enzyme action is dependent on number of substrate molecules present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547826" y="2133600"/>
            <a:ext cx="7221524" cy="4043441"/>
            <a:chOff x="1547826" y="2133600"/>
            <a:chExt cx="7221524" cy="4043441"/>
          </a:xfrm>
        </p:grpSpPr>
        <p:sp>
          <p:nvSpPr>
            <p:cNvPr id="11268" name="Line 4"/>
            <p:cNvSpPr>
              <a:spLocks noChangeShapeType="1"/>
            </p:cNvSpPr>
            <p:nvPr/>
          </p:nvSpPr>
          <p:spPr bwMode="auto">
            <a:xfrm>
              <a:off x="1763713" y="2133600"/>
              <a:ext cx="0" cy="38163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1269" name="Line 5"/>
            <p:cNvSpPr>
              <a:spLocks noChangeShapeType="1"/>
            </p:cNvSpPr>
            <p:nvPr/>
          </p:nvSpPr>
          <p:spPr bwMode="auto">
            <a:xfrm>
              <a:off x="1547826" y="5734050"/>
              <a:ext cx="64087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9638" name="Freeform 6"/>
            <p:cNvSpPr>
              <a:spLocks/>
            </p:cNvSpPr>
            <p:nvPr/>
          </p:nvSpPr>
          <p:spPr bwMode="auto">
            <a:xfrm>
              <a:off x="1763726" y="2781300"/>
              <a:ext cx="5761037" cy="2952750"/>
            </a:xfrm>
            <a:custGeom>
              <a:avLst/>
              <a:gdLst>
                <a:gd name="T0" fmla="*/ 0 w 3629"/>
                <a:gd name="T1" fmla="*/ 2147483647 h 1860"/>
                <a:gd name="T2" fmla="*/ 2147483647 w 3629"/>
                <a:gd name="T3" fmla="*/ 1028223877 h 1860"/>
                <a:gd name="T4" fmla="*/ 2147483647 w 3629"/>
                <a:gd name="T5" fmla="*/ 0 h 1860"/>
                <a:gd name="T6" fmla="*/ 0 60000 65536"/>
                <a:gd name="T7" fmla="*/ 0 60000 65536"/>
                <a:gd name="T8" fmla="*/ 0 60000 65536"/>
                <a:gd name="T9" fmla="*/ 0 w 3629"/>
                <a:gd name="T10" fmla="*/ 0 h 1860"/>
                <a:gd name="T11" fmla="*/ 3629 w 3629"/>
                <a:gd name="T12" fmla="*/ 1860 h 1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29" h="1860">
                  <a:moveTo>
                    <a:pt x="0" y="1860"/>
                  </a:moveTo>
                  <a:cubicBezTo>
                    <a:pt x="264" y="1289"/>
                    <a:pt x="529" y="718"/>
                    <a:pt x="1134" y="408"/>
                  </a:cubicBezTo>
                  <a:cubicBezTo>
                    <a:pt x="1739" y="98"/>
                    <a:pt x="2684" y="49"/>
                    <a:pt x="3629" y="0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9639" name="Line 7"/>
            <p:cNvSpPr>
              <a:spLocks noChangeShapeType="1"/>
            </p:cNvSpPr>
            <p:nvPr/>
          </p:nvSpPr>
          <p:spPr bwMode="auto">
            <a:xfrm>
              <a:off x="1763726" y="2625725"/>
              <a:ext cx="58324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9640" name="Text Box 8"/>
            <p:cNvSpPr txBox="1">
              <a:spLocks noChangeArrowheads="1"/>
            </p:cNvSpPr>
            <p:nvPr/>
          </p:nvSpPr>
          <p:spPr bwMode="auto">
            <a:xfrm>
              <a:off x="2608276" y="2236801"/>
              <a:ext cx="3430111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 dirty="0" err="1">
                  <a:solidFill>
                    <a:srgbClr val="000000"/>
                  </a:solidFill>
                </a:rPr>
                <a:t>V</a:t>
              </a:r>
              <a:r>
                <a:rPr lang="en-GB" sz="1800" baseline="-25000" dirty="0" err="1">
                  <a:solidFill>
                    <a:srgbClr val="000000"/>
                  </a:solidFill>
                </a:rPr>
                <a:t>max</a:t>
              </a:r>
              <a:r>
                <a:rPr lang="en-GB" sz="1800" baseline="-25000" dirty="0">
                  <a:solidFill>
                    <a:srgbClr val="000000"/>
                  </a:solidFill>
                </a:rPr>
                <a:t> = </a:t>
              </a:r>
              <a:r>
                <a:rPr lang="en-GB" sz="1800" dirty="0">
                  <a:solidFill>
                    <a:srgbClr val="000000"/>
                  </a:solidFill>
                </a:rPr>
                <a:t>maximum rate of reaction</a:t>
              </a:r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6084888" y="3284538"/>
              <a:ext cx="2684462" cy="929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V</a:t>
              </a:r>
              <a:r>
                <a:rPr lang="en-GB" sz="1800" baseline="-25000">
                  <a:solidFill>
                    <a:srgbClr val="000000"/>
                  </a:solidFill>
                </a:rPr>
                <a:t>max</a:t>
              </a:r>
              <a:r>
                <a:rPr lang="en-GB" sz="1800">
                  <a:solidFill>
                    <a:srgbClr val="000000"/>
                  </a:solidFill>
                </a:rPr>
                <a:t> approached as all active sites become filled</a:t>
              </a:r>
            </a:p>
          </p:txBody>
        </p:sp>
        <p:sp>
          <p:nvSpPr>
            <p:cNvPr id="69642" name="Line 10"/>
            <p:cNvSpPr>
              <a:spLocks noChangeShapeType="1"/>
            </p:cNvSpPr>
            <p:nvPr/>
          </p:nvSpPr>
          <p:spPr bwMode="auto">
            <a:xfrm flipV="1">
              <a:off x="7164388" y="28289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69643" name="Text Box 11"/>
            <p:cNvSpPr txBox="1">
              <a:spLocks noChangeArrowheads="1"/>
            </p:cNvSpPr>
            <p:nvPr/>
          </p:nvSpPr>
          <p:spPr bwMode="auto">
            <a:xfrm>
              <a:off x="2751151" y="4240214"/>
              <a:ext cx="2613025" cy="929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Some active sites free at lower substrate concentrations</a:t>
              </a:r>
            </a:p>
          </p:txBody>
        </p:sp>
        <p:sp>
          <p:nvSpPr>
            <p:cNvPr id="69644" name="Line 12"/>
            <p:cNvSpPr>
              <a:spLocks noChangeShapeType="1"/>
            </p:cNvSpPr>
            <p:nvPr/>
          </p:nvSpPr>
          <p:spPr bwMode="auto">
            <a:xfrm flipH="1" flipV="1">
              <a:off x="3059126" y="3860800"/>
              <a:ext cx="504825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8" rIns="91311" bIns="45658"/>
            <a:lstStyle/>
            <a:p>
              <a:pPr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3635377" y="5805500"/>
              <a:ext cx="2639101" cy="37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8" rIns="91311" bIns="4565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sz="1800">
                  <a:solidFill>
                    <a:srgbClr val="000000"/>
                  </a:solidFill>
                </a:rPr>
                <a:t>Substrate concentration</a:t>
              </a:r>
            </a:p>
          </p:txBody>
        </p:sp>
      </p:grpSp>
      <p:sp>
        <p:nvSpPr>
          <p:cNvPr id="11278" name="Text Box 14"/>
          <p:cNvSpPr txBox="1">
            <a:spLocks noChangeArrowheads="1"/>
          </p:cNvSpPr>
          <p:nvPr/>
        </p:nvSpPr>
        <p:spPr bwMode="auto">
          <a:xfrm rot="-5400000">
            <a:off x="284508" y="3663941"/>
            <a:ext cx="2328176" cy="37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800">
                <a:solidFill>
                  <a:srgbClr val="000000"/>
                </a:solidFill>
              </a:rPr>
              <a:t>Rate of Reaction (M)</a:t>
            </a:r>
          </a:p>
        </p:txBody>
      </p:sp>
    </p:spTree>
    <p:extLst>
      <p:ext uri="{BB962C8B-B14F-4D97-AF65-F5344CB8AC3E}">
        <p14:creationId xmlns:p14="http://schemas.microsoft.com/office/powerpoint/2010/main" val="206197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/>
            <a:r>
              <a:rPr lang="en-GB" sz="2800"/>
              <a:t>Naming enzymes: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00" y="765175"/>
            <a:ext cx="3866896" cy="5832475"/>
          </a:xfrm>
        </p:spPr>
        <p:txBody>
          <a:bodyPr/>
          <a:lstStyle/>
          <a:p>
            <a:pPr eaLnBrk="1" hangingPunct="1"/>
            <a:r>
              <a:rPr lang="en-GB" sz="2400" b="1" dirty="0"/>
              <a:t>Intracellular enzymes</a:t>
            </a:r>
            <a:br>
              <a:rPr lang="en-GB" sz="2400" b="1" dirty="0"/>
            </a:b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  <a:p>
            <a:pPr eaLnBrk="1" hangingPunct="1"/>
            <a:r>
              <a:rPr lang="en-GB" sz="2400" b="1" dirty="0"/>
              <a:t>Extracellular enzymes</a:t>
            </a:r>
            <a:br>
              <a:rPr lang="en-GB" sz="2400" b="1" dirty="0"/>
            </a:b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  <a:p>
            <a:pPr eaLnBrk="1" hangingPunct="1"/>
            <a:r>
              <a:rPr lang="en-GB" sz="2400" b="1" dirty="0"/>
              <a:t>Recommended names</a:t>
            </a:r>
            <a:br>
              <a:rPr lang="en-GB" sz="2400" b="1" dirty="0"/>
            </a:b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  <a:p>
            <a:pPr eaLnBrk="1" hangingPunct="1"/>
            <a:r>
              <a:rPr lang="en-GB" sz="2400" b="1" dirty="0"/>
              <a:t>Systematic name</a:t>
            </a:r>
            <a:br>
              <a:rPr lang="en-GB" sz="2400" b="1" dirty="0"/>
            </a:b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734689" y="776301"/>
            <a:ext cx="4774312" cy="3968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2000">
                <a:solidFill>
                  <a:srgbClr val="000000"/>
                </a:solidFill>
              </a:rPr>
              <a:t>Work inside cells eg.DNA polymerase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752990" y="1922476"/>
            <a:ext cx="4756011" cy="7016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2000">
                <a:solidFill>
                  <a:srgbClr val="000000"/>
                </a:solidFill>
              </a:rPr>
              <a:t>Secreted by cells and work outside cells eg. pepsin, amylase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07843" y="3473463"/>
            <a:ext cx="4701158" cy="646206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dirty="0" smtClean="0">
                <a:solidFill>
                  <a:srgbClr val="000000"/>
                </a:solidFill>
              </a:rPr>
              <a:t>Short name, often ending in ‘</a:t>
            </a:r>
            <a:r>
              <a:rPr lang="en-GB" dirty="0" err="1" smtClean="0">
                <a:solidFill>
                  <a:srgbClr val="000000"/>
                </a:solidFill>
              </a:rPr>
              <a:t>ase</a:t>
            </a:r>
            <a:r>
              <a:rPr lang="en-GB" dirty="0" smtClean="0">
                <a:solidFill>
                  <a:srgbClr val="000000"/>
                </a:solidFill>
              </a:rPr>
              <a:t>’ </a:t>
            </a:r>
            <a:r>
              <a:rPr lang="en-GB" dirty="0" err="1" smtClean="0">
                <a:solidFill>
                  <a:srgbClr val="000000"/>
                </a:solidFill>
              </a:rPr>
              <a:t>eg</a:t>
            </a:r>
            <a:r>
              <a:rPr lang="en-GB" dirty="0" smtClean="0">
                <a:solidFill>
                  <a:srgbClr val="000000"/>
                </a:solidFill>
              </a:rPr>
              <a:t>. </a:t>
            </a:r>
            <a:r>
              <a:rPr lang="en-GB" dirty="0" err="1" smtClean="0">
                <a:solidFill>
                  <a:srgbClr val="000000"/>
                </a:solidFill>
              </a:rPr>
              <a:t>creatine</a:t>
            </a:r>
            <a:r>
              <a:rPr lang="en-GB" dirty="0" smtClean="0">
                <a:solidFill>
                  <a:srgbClr val="000000"/>
                </a:solidFill>
              </a:rPr>
              <a:t> kinase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679825" y="4592638"/>
            <a:ext cx="4829176" cy="92320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mtClean="0">
                <a:solidFill>
                  <a:srgbClr val="000000"/>
                </a:solidFill>
              </a:rPr>
              <a:t>Describes the type of reaction being catalysed eg.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>
                <a:solidFill>
                  <a:srgbClr val="000000"/>
                </a:solidFill>
              </a:rPr>
              <a:t>ATP:creatine phosphotransferase</a:t>
            </a:r>
          </a:p>
        </p:txBody>
      </p:sp>
    </p:spTree>
    <p:extLst>
      <p:ext uri="{BB962C8B-B14F-4D97-AF65-F5344CB8AC3E}">
        <p14:creationId xmlns:p14="http://schemas.microsoft.com/office/powerpoint/2010/main" val="118480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>
            <a:spLocks noGrp="1" noChangeArrowheads="1"/>
          </p:cNvSpPr>
          <p:nvPr>
            <p:ph type="title"/>
          </p:nvPr>
        </p:nvSpPr>
        <p:spPr>
          <a:xfrm>
            <a:off x="-116086" y="-8930"/>
            <a:ext cx="9286875" cy="86618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Enzymes</a:t>
            </a:r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5047" y="964406"/>
            <a:ext cx="5036344" cy="5777508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dirty="0"/>
              <a:t>Enzymes have a specific region where the substrate binds and where catalysis occurs. This is called the </a:t>
            </a:r>
            <a:r>
              <a:rPr lang="en-US" b="1" dirty="0">
                <a:solidFill>
                  <a:srgbClr val="2D00FA"/>
                </a:solidFill>
              </a:rPr>
              <a:t>active site</a:t>
            </a:r>
            <a:r>
              <a:rPr lang="en-US" dirty="0"/>
              <a:t>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dirty="0"/>
              <a:t>The active site is usually a cleft or pocket</a:t>
            </a:r>
            <a:br>
              <a:rPr lang="en-US" dirty="0"/>
            </a:br>
            <a:r>
              <a:rPr lang="en-US" dirty="0"/>
              <a:t>at the surface of the enzyme. Substrate modification occurs at the active site.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dirty="0"/>
              <a:t>Enzymes are substrate-specific, although specificity varies from enzyme to enzyme: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High specificity</a:t>
            </a:r>
            <a:r>
              <a:rPr lang="en-US" sz="2600" dirty="0"/>
              <a:t>: The enzyme will only bind with a single type of substrate.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Low specificity</a:t>
            </a:r>
            <a:r>
              <a:rPr lang="en-US" sz="2600" dirty="0"/>
              <a:t>: The enzyme will bind a range of related substrates, e.g. lipases hydrolyze any fatty acid chain.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dirty="0"/>
              <a:t>When a substrate binds to an enzyme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 active site, an </a:t>
            </a:r>
            <a:r>
              <a:rPr lang="en-US" b="1" dirty="0">
                <a:solidFill>
                  <a:srgbClr val="2D00FA"/>
                </a:solidFill>
              </a:rPr>
              <a:t>enzyme-substrate complex</a:t>
            </a:r>
            <a:r>
              <a:rPr lang="en-US" dirty="0"/>
              <a:t> is formed.</a:t>
            </a:r>
            <a:endParaRPr lang="en-US" sz="1700" dirty="0"/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48" y="999010"/>
            <a:ext cx="2741414" cy="343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25956" name="Rectangle 4"/>
          <p:cNvSpPr>
            <a:spLocks/>
          </p:cNvSpPr>
          <p:nvPr/>
        </p:nvSpPr>
        <p:spPr bwMode="auto">
          <a:xfrm>
            <a:off x="5956102" y="4679156"/>
            <a:ext cx="2598539" cy="88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Space filling model of the yeast enzyme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hexokinase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 Its active site lies in the groove (arrowed)</a:t>
            </a: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7911703" y="2928938"/>
            <a:ext cx="769070" cy="0"/>
          </a:xfrm>
          <a:prstGeom prst="line">
            <a:avLst/>
          </a:prstGeom>
          <a:noFill/>
          <a:ln w="50800">
            <a:solidFill>
              <a:srgbClr val="FF0017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ENZYMES</a:t>
            </a:r>
          </a:p>
        </p:txBody>
      </p:sp>
      <p:pic>
        <p:nvPicPr>
          <p:cNvPr id="2052" name="Picture 15" descr="http://www.chemistry.wustl.edu/~edudev/LabTutorials/HIV/images/enzy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65" y="1699879"/>
            <a:ext cx="4146550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24305" y="1635919"/>
            <a:ext cx="2414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active </a:t>
            </a:r>
            <a:r>
              <a:rPr lang="en-US" sz="3200" b="1" dirty="0" smtClean="0"/>
              <a:t>site: 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4279392" y="2356833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binds the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0BC45"/>
                </a:solidFill>
                <a:effectLst/>
                <a:uLnTx/>
                <a:uFillTx/>
              </a:rPr>
              <a:t>substrate</a:t>
            </a: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molecule(s) of a biochemical reaction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kern="0" dirty="0" smtClean="0">
                <a:solidFill>
                  <a:sysClr val="windowText" lastClr="000000"/>
                </a:solidFill>
              </a:rPr>
              <a:t>Is specific in shape to fit the substrate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02062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25" y="1856260"/>
            <a:ext cx="6000750" cy="393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-8930"/>
            <a:ext cx="9188648" cy="79474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 Active Sites</a:t>
            </a:r>
          </a:p>
        </p:txBody>
      </p:sp>
      <p:sp>
        <p:nvSpPr>
          <p:cNvPr id="126979" name="Rectangle 3"/>
          <p:cNvSpPr>
            <a:spLocks/>
          </p:cNvSpPr>
          <p:nvPr/>
        </p:nvSpPr>
        <p:spPr bwMode="auto">
          <a:xfrm>
            <a:off x="2875359" y="5848945"/>
            <a:ext cx="3625453" cy="66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10000"/>
              </a:lnSpc>
              <a:spcBef>
                <a:spcPts val="1406"/>
              </a:spcBef>
              <a:tabLst>
                <a:tab pos="721047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This model (above) is an enzyme called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Ribonuclease 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, that breaks up RNA molecules. It has three active sites (arrowed). </a:t>
            </a:r>
          </a:p>
          <a:p>
            <a:pPr algn="ctr">
              <a:lnSpc>
                <a:spcPct val="110000"/>
              </a:lnSpc>
              <a:spcBef>
                <a:spcPts val="1406"/>
              </a:spcBef>
              <a:tabLst>
                <a:tab pos="721047" algn="l"/>
              </a:tabLst>
            </a:pPr>
            <a:endParaRPr lang="en-US" sz="1400">
              <a:solidFill>
                <a:srgbClr val="2D00FA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grpSp>
        <p:nvGrpSpPr>
          <p:cNvPr id="126980" name="Group 4"/>
          <p:cNvGrpSpPr>
            <a:grpSpLocks/>
          </p:cNvGrpSpPr>
          <p:nvPr/>
        </p:nvGrpSpPr>
        <p:grpSpPr bwMode="auto">
          <a:xfrm>
            <a:off x="4346720" y="1415356"/>
            <a:ext cx="4498355" cy="2239119"/>
            <a:chOff x="0" y="-414"/>
            <a:chExt cx="4029" cy="2006"/>
          </a:xfrm>
        </p:grpSpPr>
        <p:sp>
          <p:nvSpPr>
            <p:cNvPr id="126981" name="Rectangle 5"/>
            <p:cNvSpPr>
              <a:spLocks/>
            </p:cNvSpPr>
            <p:nvPr/>
          </p:nvSpPr>
          <p:spPr bwMode="auto">
            <a:xfrm>
              <a:off x="1373" y="-414"/>
              <a:ext cx="2656" cy="1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20000"/>
                </a:lnSpc>
                <a:spcBef>
                  <a:spcPts val="1406"/>
                </a:spcBef>
                <a:tabLst>
                  <a:tab pos="721047" algn="l"/>
                </a:tabLst>
              </a:pPr>
              <a:r>
                <a:rPr lang="en-US" sz="1400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site: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b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active site contains both binding and catalytic regions. The substrate is drawn to the enzyme</a:t>
              </a:r>
              <a:r>
                <a:rPr lang="ja-JP" altLang="en-US" sz="1600" dirty="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’</a:t>
              </a:r>
              <a:r>
                <a:rPr lang="en-US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 surface and the substrate molecule(s) are positioned in a way to promote a reaction: either joining two molecules together or splitting up a larger one.</a:t>
              </a:r>
            </a:p>
            <a:p>
              <a:pPr>
                <a:lnSpc>
                  <a:spcPct val="120000"/>
                </a:lnSpc>
                <a:spcBef>
                  <a:spcPts val="1406"/>
                </a:spcBef>
                <a:tabLst>
                  <a:tab pos="721047" algn="l"/>
                </a:tabLst>
              </a:pPr>
              <a:endPara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  <p:sp>
          <p:nvSpPr>
            <p:cNvPr id="126982" name="Line 6"/>
            <p:cNvSpPr>
              <a:spLocks noChangeShapeType="1"/>
            </p:cNvSpPr>
            <p:nvPr/>
          </p:nvSpPr>
          <p:spPr bwMode="auto">
            <a:xfrm rot="10800000" flipH="1">
              <a:off x="0" y="824"/>
              <a:ext cx="381" cy="128"/>
            </a:xfrm>
            <a:prstGeom prst="line">
              <a:avLst/>
            </a:prstGeom>
            <a:noFill/>
            <a:ln w="38100">
              <a:solidFill>
                <a:srgbClr val="00FF18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3" name="Line 7"/>
            <p:cNvSpPr>
              <a:spLocks noChangeShapeType="1"/>
            </p:cNvSpPr>
            <p:nvPr/>
          </p:nvSpPr>
          <p:spPr bwMode="auto">
            <a:xfrm rot="10800000" flipH="1">
              <a:off x="0" y="1216"/>
              <a:ext cx="381" cy="128"/>
            </a:xfrm>
            <a:prstGeom prst="line">
              <a:avLst/>
            </a:prstGeom>
            <a:noFill/>
            <a:ln w="38100">
              <a:solidFill>
                <a:srgbClr val="00FF18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4" name="Line 8"/>
            <p:cNvSpPr>
              <a:spLocks noChangeShapeType="1"/>
            </p:cNvSpPr>
            <p:nvPr/>
          </p:nvSpPr>
          <p:spPr bwMode="auto">
            <a:xfrm rot="10800000" flipH="1">
              <a:off x="200" y="1464"/>
              <a:ext cx="381" cy="128"/>
            </a:xfrm>
            <a:prstGeom prst="line">
              <a:avLst/>
            </a:prstGeom>
            <a:noFill/>
            <a:ln w="38100">
              <a:solidFill>
                <a:srgbClr val="00FF18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6985" name="Group 9"/>
          <p:cNvGrpSpPr>
            <a:grpSpLocks/>
          </p:cNvGrpSpPr>
          <p:nvPr/>
        </p:nvGrpSpPr>
        <p:grpSpPr bwMode="auto">
          <a:xfrm>
            <a:off x="428625" y="3821906"/>
            <a:ext cx="2473523" cy="1616273"/>
            <a:chOff x="0" y="0"/>
            <a:chExt cx="2216" cy="1448"/>
          </a:xfrm>
        </p:grpSpPr>
        <p:sp>
          <p:nvSpPr>
            <p:cNvPr id="126986" name="Rectangle 10"/>
            <p:cNvSpPr>
              <a:spLocks/>
            </p:cNvSpPr>
            <p:nvPr/>
          </p:nvSpPr>
          <p:spPr bwMode="auto">
            <a:xfrm>
              <a:off x="0" y="120"/>
              <a:ext cx="1880" cy="1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20000"/>
                </a:lnSpc>
                <a:spcBef>
                  <a:spcPts val="1406"/>
                </a:spcBef>
                <a:tabLst>
                  <a:tab pos="721047" algn="l"/>
                </a:tabLst>
              </a:pPr>
              <a:r>
                <a:rPr lang="en-US" sz="1600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 molecule:</a:t>
              </a:r>
              <a:r>
                <a:rPr lang="en-US" sz="1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br>
                <a:rPr lang="en-US" sz="1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complexity of the active site is what makes each enzyme so specific (i.e. precise in terms of the substrate it acts on).</a:t>
              </a:r>
            </a:p>
            <a:p>
              <a:pPr>
                <a:lnSpc>
                  <a:spcPct val="120000"/>
                </a:lnSpc>
                <a:spcBef>
                  <a:spcPts val="1406"/>
                </a:spcBef>
                <a:tabLst>
                  <a:tab pos="721047" algn="l"/>
                </a:tabLst>
              </a:pPr>
              <a:endPara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  <p:sp>
          <p:nvSpPr>
            <p:cNvPr id="126987" name="Line 11"/>
            <p:cNvSpPr>
              <a:spLocks noChangeShapeType="1"/>
            </p:cNvSpPr>
            <p:nvPr/>
          </p:nvSpPr>
          <p:spPr bwMode="auto">
            <a:xfrm rot="10800000" flipH="1">
              <a:off x="1472" y="11"/>
              <a:ext cx="709" cy="244"/>
            </a:xfrm>
            <a:prstGeom prst="line">
              <a:avLst/>
            </a:prstGeom>
            <a:noFill/>
            <a:ln w="38100">
              <a:solidFill>
                <a:srgbClr val="00FF18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6988" name="Group 12"/>
          <p:cNvGrpSpPr>
            <a:grpSpLocks/>
          </p:cNvGrpSpPr>
          <p:nvPr/>
        </p:nvGrpSpPr>
        <p:grpSpPr bwMode="auto">
          <a:xfrm>
            <a:off x="428565" y="1007979"/>
            <a:ext cx="4692611" cy="2108482"/>
            <a:chOff x="-215" y="70"/>
            <a:chExt cx="4203" cy="1888"/>
          </a:xfrm>
        </p:grpSpPr>
        <p:sp>
          <p:nvSpPr>
            <p:cNvPr id="126989" name="Rectangle 13"/>
            <p:cNvSpPr>
              <a:spLocks/>
            </p:cNvSpPr>
            <p:nvPr/>
          </p:nvSpPr>
          <p:spPr bwMode="auto">
            <a:xfrm>
              <a:off x="-215" y="70"/>
              <a:ext cx="2080" cy="1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20000"/>
                </a:lnSpc>
                <a:tabLst>
                  <a:tab pos="721047" algn="l"/>
                </a:tabLst>
              </a:pPr>
              <a:r>
                <a:rPr lang="en-US" sz="1400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 molecule:</a:t>
              </a:r>
              <a:endPara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>
                <a:lnSpc>
                  <a:spcPct val="120000"/>
                </a:lnSpc>
                <a:tabLst>
                  <a:tab pos="721047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 molecules are the chemicals that an enzyme acts on. They are drawn into the cleft of the enzyme.</a:t>
              </a:r>
            </a:p>
            <a:p>
              <a:pPr>
                <a:lnSpc>
                  <a:spcPct val="120000"/>
                </a:lnSpc>
                <a:tabLst>
                  <a:tab pos="721047" algn="l"/>
                </a:tabLst>
              </a:pPr>
              <a:endPara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  <p:pic>
          <p:nvPicPr>
            <p:cNvPr id="126990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367484">
              <a:off x="2203" y="170"/>
              <a:ext cx="976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6991" name="Line 15"/>
            <p:cNvSpPr>
              <a:spLocks noChangeShapeType="1"/>
            </p:cNvSpPr>
            <p:nvPr/>
          </p:nvSpPr>
          <p:spPr bwMode="auto">
            <a:xfrm>
              <a:off x="1648" y="430"/>
              <a:ext cx="732" cy="68"/>
            </a:xfrm>
            <a:prstGeom prst="line">
              <a:avLst/>
            </a:prstGeom>
            <a:noFill/>
            <a:ln w="38100">
              <a:solidFill>
                <a:srgbClr val="00FF18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2" name="AutoShape 16"/>
            <p:cNvSpPr>
              <a:spLocks/>
            </p:cNvSpPr>
            <p:nvPr/>
          </p:nvSpPr>
          <p:spPr bwMode="auto">
            <a:xfrm>
              <a:off x="3184" y="502"/>
              <a:ext cx="804" cy="1456"/>
            </a:xfrm>
            <a:custGeom>
              <a:avLst/>
              <a:gdLst/>
              <a:ahLst/>
              <a:cxnLst/>
              <a:rect l="0" t="0" r="r" b="b"/>
              <a:pathLst>
                <a:path w="19455" h="21600">
                  <a:moveTo>
                    <a:pt x="0" y="0"/>
                  </a:moveTo>
                  <a:cubicBezTo>
                    <a:pt x="0" y="0"/>
                    <a:pt x="16328" y="3019"/>
                    <a:pt x="18964" y="7477"/>
                  </a:cubicBezTo>
                  <a:cubicBezTo>
                    <a:pt x="21600" y="11935"/>
                    <a:pt x="12772" y="21600"/>
                    <a:pt x="12772" y="21600"/>
                  </a:cubicBezTo>
                </a:path>
              </a:pathLst>
            </a:custGeom>
            <a:noFill/>
            <a:ln w="635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01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Lock and Key Model</a:t>
            </a:r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0461" y="1009055"/>
            <a:ext cx="7474148" cy="982266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</a:tabLst>
            </a:pPr>
            <a:r>
              <a:rPr lang="en-US" dirty="0"/>
              <a:t>The </a:t>
            </a:r>
            <a:r>
              <a:rPr lang="en-US" b="1" dirty="0">
                <a:solidFill>
                  <a:srgbClr val="2D00FA"/>
                </a:solidFill>
              </a:rPr>
              <a:t>lock and key model</a:t>
            </a:r>
            <a:r>
              <a:rPr lang="en-US" dirty="0"/>
              <a:t> of enzyme action, proposed earlier this century, proposed that the substrate was simply drawn into a closely matching cleft on the enzyme molecule.</a:t>
            </a:r>
            <a:r>
              <a:rPr lang="en-US" sz="1700" dirty="0"/>
              <a:t> </a:t>
            </a:r>
          </a:p>
        </p:txBody>
      </p:sp>
      <p:sp>
        <p:nvSpPr>
          <p:cNvPr id="128003" name="Rectangle 3"/>
          <p:cNvSpPr>
            <a:spLocks/>
          </p:cNvSpPr>
          <p:nvPr/>
        </p:nvSpPr>
        <p:spPr bwMode="auto">
          <a:xfrm>
            <a:off x="1937742" y="4740173"/>
            <a:ext cx="6625828" cy="544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 b="1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Symbolic representation of the lock and key model of enzyme action.</a:t>
            </a:r>
          </a:p>
          <a:p>
            <a:pPr marL="80364">
              <a:lnSpc>
                <a:spcPct val="109000"/>
              </a:lnSpc>
              <a:buFontTx/>
              <a:buAutoNum type="arabicPeriod"/>
              <a:tabLst>
                <a:tab pos="366104" algn="l"/>
              </a:tabLst>
            </a:pPr>
            <a:r>
              <a:rPr lang="en-US" sz="15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 substrate is drawn into the active sites of the enzyme. </a:t>
            </a:r>
          </a:p>
        </p:txBody>
      </p:sp>
      <p:grpSp>
        <p:nvGrpSpPr>
          <p:cNvPr id="128005" name="Group 5"/>
          <p:cNvGrpSpPr>
            <a:grpSpLocks/>
          </p:cNvGrpSpPr>
          <p:nvPr/>
        </p:nvGrpSpPr>
        <p:grpSpPr bwMode="auto">
          <a:xfrm>
            <a:off x="237753" y="2107407"/>
            <a:ext cx="2914426" cy="3302868"/>
            <a:chOff x="0" y="0"/>
            <a:chExt cx="2610" cy="2959"/>
          </a:xfrm>
        </p:grpSpPr>
        <p:pic>
          <p:nvPicPr>
            <p:cNvPr id="12800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" y="382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8007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0" y="53"/>
              <a:ext cx="1320" cy="1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8008" name="Rectangle 8"/>
            <p:cNvSpPr>
              <a:spLocks/>
            </p:cNvSpPr>
            <p:nvPr/>
          </p:nvSpPr>
          <p:spPr bwMode="auto">
            <a:xfrm>
              <a:off x="1530" y="0"/>
              <a:ext cx="737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</a:t>
              </a:r>
            </a:p>
          </p:txBody>
        </p:sp>
        <p:sp>
          <p:nvSpPr>
            <p:cNvPr id="128009" name="AutoShape 9"/>
            <p:cNvSpPr>
              <a:spLocks/>
            </p:cNvSpPr>
            <p:nvPr/>
          </p:nvSpPr>
          <p:spPr bwMode="auto">
            <a:xfrm>
              <a:off x="1555" y="1213"/>
              <a:ext cx="416" cy="408"/>
            </a:xfrm>
            <a:custGeom>
              <a:avLst/>
              <a:gdLst/>
              <a:ahLst/>
              <a:cxnLst/>
              <a:rect l="0" t="0" r="r" b="b"/>
              <a:pathLst>
                <a:path w="16025" h="21600">
                  <a:moveTo>
                    <a:pt x="16025" y="0"/>
                  </a:moveTo>
                  <a:cubicBezTo>
                    <a:pt x="-1327" y="6514"/>
                    <a:pt x="20273" y="14678"/>
                    <a:pt x="0" y="21600"/>
                  </a:cubicBezTo>
                </a:path>
              </a:pathLst>
            </a:custGeom>
            <a:noFill/>
            <a:ln w="76200">
              <a:solidFill>
                <a:srgbClr val="FF0017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010" name="Line 10"/>
            <p:cNvSpPr>
              <a:spLocks noChangeShapeType="1"/>
            </p:cNvSpPr>
            <p:nvPr/>
          </p:nvSpPr>
          <p:spPr bwMode="auto">
            <a:xfrm rot="10800000" flipH="1">
              <a:off x="1948" y="223"/>
              <a:ext cx="0" cy="549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8011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4"/>
              <a:ext cx="2022" cy="1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8012" name="Rectangle 12"/>
            <p:cNvSpPr>
              <a:spLocks/>
            </p:cNvSpPr>
            <p:nvPr/>
          </p:nvSpPr>
          <p:spPr bwMode="auto">
            <a:xfrm>
              <a:off x="370" y="2752"/>
              <a:ext cx="622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28013" name="Line 13"/>
            <p:cNvSpPr>
              <a:spLocks noChangeShapeType="1"/>
            </p:cNvSpPr>
            <p:nvPr/>
          </p:nvSpPr>
          <p:spPr bwMode="auto">
            <a:xfrm>
              <a:off x="756" y="2179"/>
              <a:ext cx="0" cy="549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014" name="Group 14"/>
          <p:cNvGrpSpPr>
            <a:grpSpLocks/>
          </p:cNvGrpSpPr>
          <p:nvPr/>
        </p:nvGrpSpPr>
        <p:grpSpPr bwMode="auto">
          <a:xfrm>
            <a:off x="3211339" y="2518172"/>
            <a:ext cx="2625328" cy="2263676"/>
            <a:chOff x="0" y="0"/>
            <a:chExt cx="2351" cy="2028"/>
          </a:xfrm>
        </p:grpSpPr>
        <p:pic>
          <p:nvPicPr>
            <p:cNvPr id="128015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" y="0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8016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"/>
              <a:ext cx="2022" cy="1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8017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62250">
              <a:off x="762" y="239"/>
              <a:ext cx="1347" cy="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8018" name="Line 18"/>
            <p:cNvSpPr>
              <a:spLocks noChangeShapeType="1"/>
            </p:cNvSpPr>
            <p:nvPr/>
          </p:nvSpPr>
          <p:spPr bwMode="auto">
            <a:xfrm>
              <a:off x="1303" y="1125"/>
              <a:ext cx="379" cy="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019" name="Group 19"/>
          <p:cNvGrpSpPr>
            <a:grpSpLocks/>
          </p:cNvGrpSpPr>
          <p:nvPr/>
        </p:nvGrpSpPr>
        <p:grpSpPr bwMode="auto">
          <a:xfrm>
            <a:off x="5613426" y="2035969"/>
            <a:ext cx="3041674" cy="2741414"/>
            <a:chOff x="0" y="0"/>
            <a:chExt cx="2724" cy="2456"/>
          </a:xfrm>
        </p:grpSpPr>
        <p:pic>
          <p:nvPicPr>
            <p:cNvPr id="128020" name="Picture 2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" y="448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8021" name="Picture 2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262250">
              <a:off x="1709" y="1465"/>
              <a:ext cx="752" cy="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8022" name="Picture 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062820">
              <a:off x="1867" y="337"/>
              <a:ext cx="857" cy="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8023" name="Rectangle 23"/>
            <p:cNvSpPr>
              <a:spLocks/>
            </p:cNvSpPr>
            <p:nvPr/>
          </p:nvSpPr>
          <p:spPr bwMode="auto">
            <a:xfrm>
              <a:off x="970" y="0"/>
              <a:ext cx="680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Products</a:t>
              </a:r>
            </a:p>
          </p:txBody>
        </p:sp>
        <p:sp>
          <p:nvSpPr>
            <p:cNvPr id="128024" name="AutoShape 24"/>
            <p:cNvSpPr>
              <a:spLocks/>
            </p:cNvSpPr>
            <p:nvPr/>
          </p:nvSpPr>
          <p:spPr bwMode="auto">
            <a:xfrm>
              <a:off x="1375" y="242"/>
              <a:ext cx="949" cy="153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3294"/>
                  </a:moveTo>
                  <a:lnTo>
                    <a:pt x="0" y="0"/>
                  </a:lnTo>
                  <a:lnTo>
                    <a:pt x="16261" y="21600"/>
                  </a:lnTo>
                </a:path>
              </a:pathLst>
            </a:custGeom>
            <a:noFill/>
            <a:ln w="38100">
              <a:solidFill>
                <a:srgbClr val="FF0017"/>
              </a:solidFill>
              <a:miter lim="800000"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8025" name="Picture 2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88"/>
              <a:ext cx="2022" cy="1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128026" name="Rectangle 26"/>
          <p:cNvSpPr>
            <a:spLocks/>
          </p:cNvSpPr>
          <p:nvPr/>
        </p:nvSpPr>
        <p:spPr bwMode="auto">
          <a:xfrm>
            <a:off x="1937742" y="5410275"/>
            <a:ext cx="6625828" cy="544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9000"/>
              </a:lnSpc>
              <a:buFontTx/>
              <a:buAutoNum type="arabicPeriod" startAt="2"/>
              <a:tabLst>
                <a:tab pos="366104" algn="l"/>
              </a:tabLst>
            </a:pPr>
            <a:r>
              <a:rPr lang="en-US" sz="15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The substrate shape must be compatible with the enzymes active site in</a:t>
            </a:r>
            <a:br>
              <a:rPr lang="en-US" sz="15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5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   order to fit and be reacted upon.</a:t>
            </a:r>
          </a:p>
        </p:txBody>
      </p:sp>
      <p:sp>
        <p:nvSpPr>
          <p:cNvPr id="128027" name="Rectangle 27"/>
          <p:cNvSpPr>
            <a:spLocks/>
          </p:cNvSpPr>
          <p:nvPr/>
        </p:nvSpPr>
        <p:spPr bwMode="auto">
          <a:xfrm>
            <a:off x="1937742" y="6134695"/>
            <a:ext cx="6625828" cy="544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9000"/>
              </a:lnSpc>
              <a:buFontTx/>
              <a:buAutoNum type="arabicPeriod" startAt="3"/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The enzyme modifies the substrate. In this instance the substrate is </a:t>
            </a:r>
            <a:b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    broken down, releasing two products.</a:t>
            </a:r>
          </a:p>
        </p:txBody>
      </p:sp>
    </p:spTree>
    <p:extLst>
      <p:ext uri="{BB962C8B-B14F-4D97-AF65-F5344CB8AC3E}">
        <p14:creationId xmlns:p14="http://schemas.microsoft.com/office/powerpoint/2010/main" val="216964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build="p" bldLvl="5" autoUpdateAnimBg="0"/>
      <p:bldP spid="128003" grpId="0" autoUpdateAnimBg="0"/>
      <p:bldP spid="128026" grpId="0" autoUpdateAnimBg="0"/>
      <p:bldP spid="12802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79899"/>
            <a:ext cx="8229600" cy="706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2800" dirty="0">
                <a:solidFill>
                  <a:srgbClr val="FF0000"/>
                </a:solidFill>
              </a:rPr>
              <a:t>Lock-and-key </a:t>
            </a:r>
            <a:r>
              <a:rPr lang="en-GB" sz="2800" dirty="0" smtClean="0">
                <a:solidFill>
                  <a:srgbClr val="FF0000"/>
                </a:solidFill>
              </a:rPr>
              <a:t>hypothesis -  </a:t>
            </a:r>
            <a:r>
              <a:rPr lang="en-GB" sz="2800" dirty="0"/>
              <a:t>assumes the active site of an enzyme is rigid in its </a:t>
            </a:r>
            <a:r>
              <a:rPr lang="en-GB" sz="2800" dirty="0" smtClean="0"/>
              <a:t>shape and the substrate is the complementary shape to the active site</a:t>
            </a:r>
            <a:endParaRPr lang="en-GB" sz="2800" b="1" dirty="0"/>
          </a:p>
        </p:txBody>
      </p:sp>
      <p:sp>
        <p:nvSpPr>
          <p:cNvPr id="6147" name="Text Box 13"/>
          <p:cNvSpPr txBox="1">
            <a:spLocks noChangeArrowheads="1"/>
          </p:cNvSpPr>
          <p:nvPr/>
        </p:nvSpPr>
        <p:spPr bwMode="auto">
          <a:xfrm>
            <a:off x="168275" y="5229238"/>
            <a:ext cx="6453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11" tIns="45658" rIns="91311" bIns="456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mtClean="0">
                <a:solidFill>
                  <a:srgbClr val="333399"/>
                </a:solidFill>
              </a:rPr>
              <a:t>However studies indicate proteins are flexible.</a:t>
            </a:r>
          </a:p>
        </p:txBody>
      </p:sp>
      <p:pic>
        <p:nvPicPr>
          <p:cNvPr id="6148" name="Picture 15" descr="http://waynesword.palomar.edu/images/enzyme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419363"/>
            <a:ext cx="5715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252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84602" cy="1535906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/>
              <a:t>Induced Fit Model</a:t>
            </a:r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242" y="1857375"/>
            <a:ext cx="4545211" cy="4196470"/>
          </a:xfrm>
          <a:ln/>
        </p:spPr>
        <p:txBody>
          <a:bodyPr>
            <a:normAutofit fontScale="925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More recent studies have revealed that the process is much more likely to involve an </a:t>
            </a:r>
            <a:r>
              <a:rPr lang="en-US" sz="1800" b="1" dirty="0">
                <a:solidFill>
                  <a:srgbClr val="2D00FA"/>
                </a:solidFill>
              </a:rPr>
              <a:t>induced fit</a:t>
            </a:r>
            <a:r>
              <a:rPr lang="en-US" sz="1800" dirty="0" smtClean="0"/>
              <a:t>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dirty="0" smtClean="0"/>
              <a:t>The substrate </a:t>
            </a:r>
            <a:r>
              <a:rPr lang="en-US" sz="1700" dirty="0" smtClean="0">
                <a:solidFill>
                  <a:srgbClr val="FF0000"/>
                </a:solidFill>
              </a:rPr>
              <a:t>induces</a:t>
            </a:r>
            <a:r>
              <a:rPr lang="en-US" sz="1700" dirty="0" smtClean="0"/>
              <a:t> the active site to change shape</a:t>
            </a:r>
            <a:endParaRPr lang="en-US" sz="1700" dirty="0"/>
          </a:p>
          <a:p>
            <a:pPr marL="792482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enzyme or the reactants (substrate) change their shape slightly.</a:t>
            </a:r>
          </a:p>
          <a:p>
            <a:pPr marL="792482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reactants become bound to enzymes by weak chemical bonds.</a:t>
            </a:r>
          </a:p>
          <a:p>
            <a:pPr marL="792482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This binding can weaken bonds within the reactants themselves, allowing the reaction to proceed more readily.</a:t>
            </a:r>
          </a:p>
        </p:txBody>
      </p:sp>
      <p:grpSp>
        <p:nvGrpSpPr>
          <p:cNvPr id="129027" name="Group 3"/>
          <p:cNvGrpSpPr>
            <a:grpSpLocks/>
          </p:cNvGrpSpPr>
          <p:nvPr/>
        </p:nvGrpSpPr>
        <p:grpSpPr bwMode="auto">
          <a:xfrm>
            <a:off x="5006207" y="2652117"/>
            <a:ext cx="3798465" cy="1522512"/>
            <a:chOff x="0" y="0"/>
            <a:chExt cx="3402" cy="1364"/>
          </a:xfrm>
        </p:grpSpPr>
        <p:pic>
          <p:nvPicPr>
            <p:cNvPr id="129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" y="96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9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" y="334"/>
              <a:ext cx="582" cy="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9030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40000">
              <a:off x="616" y="211"/>
              <a:ext cx="468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9031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" y="0"/>
              <a:ext cx="1480" cy="1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9032" name="Rectangle 8"/>
            <p:cNvSpPr>
              <a:spLocks/>
            </p:cNvSpPr>
            <p:nvPr/>
          </p:nvSpPr>
          <p:spPr bwMode="auto">
            <a:xfrm>
              <a:off x="1858" y="128"/>
              <a:ext cx="1544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enzyme changes shape, forcing the substrate molecules to combine.</a:t>
              </a:r>
            </a:p>
          </p:txBody>
        </p:sp>
        <p:sp>
          <p:nvSpPr>
            <p:cNvPr id="129033" name="AutoShape 9"/>
            <p:cNvSpPr>
              <a:spLocks/>
            </p:cNvSpPr>
            <p:nvPr/>
          </p:nvSpPr>
          <p:spPr bwMode="auto">
            <a:xfrm>
              <a:off x="0" y="32"/>
              <a:ext cx="1419" cy="1332"/>
            </a:xfrm>
            <a:custGeom>
              <a:avLst/>
              <a:gdLst/>
              <a:ahLst/>
              <a:cxnLst/>
              <a:rect l="0" t="0" r="r" b="b"/>
              <a:pathLst>
                <a:path w="21486" h="21370">
                  <a:moveTo>
                    <a:pt x="10936" y="1660"/>
                  </a:moveTo>
                  <a:cubicBezTo>
                    <a:pt x="10602" y="1179"/>
                    <a:pt x="10222" y="402"/>
                    <a:pt x="9725" y="119"/>
                  </a:cubicBezTo>
                  <a:cubicBezTo>
                    <a:pt x="9228" y="-164"/>
                    <a:pt x="8655" y="119"/>
                    <a:pt x="8231" y="119"/>
                  </a:cubicBezTo>
                  <a:cubicBezTo>
                    <a:pt x="7807" y="119"/>
                    <a:pt x="7873" y="-142"/>
                    <a:pt x="7181" y="119"/>
                  </a:cubicBezTo>
                  <a:cubicBezTo>
                    <a:pt x="6489" y="381"/>
                    <a:pt x="5021" y="1210"/>
                    <a:pt x="4153" y="1660"/>
                  </a:cubicBezTo>
                  <a:cubicBezTo>
                    <a:pt x="3285" y="2109"/>
                    <a:pt x="2573" y="2311"/>
                    <a:pt x="1973" y="2815"/>
                  </a:cubicBezTo>
                  <a:cubicBezTo>
                    <a:pt x="1373" y="3319"/>
                    <a:pt x="964" y="4119"/>
                    <a:pt x="640" y="4612"/>
                  </a:cubicBezTo>
                  <a:cubicBezTo>
                    <a:pt x="316" y="5106"/>
                    <a:pt x="127" y="5310"/>
                    <a:pt x="35" y="5768"/>
                  </a:cubicBezTo>
                  <a:cubicBezTo>
                    <a:pt x="-57" y="6225"/>
                    <a:pt x="9" y="6711"/>
                    <a:pt x="111" y="7250"/>
                  </a:cubicBezTo>
                  <a:cubicBezTo>
                    <a:pt x="213" y="7789"/>
                    <a:pt x="311" y="8512"/>
                    <a:pt x="640" y="8977"/>
                  </a:cubicBezTo>
                  <a:cubicBezTo>
                    <a:pt x="970" y="9442"/>
                    <a:pt x="1497" y="9504"/>
                    <a:pt x="1973" y="9875"/>
                  </a:cubicBezTo>
                  <a:cubicBezTo>
                    <a:pt x="2448" y="10247"/>
                    <a:pt x="3120" y="10694"/>
                    <a:pt x="3489" y="11204"/>
                  </a:cubicBezTo>
                  <a:cubicBezTo>
                    <a:pt x="3858" y="11714"/>
                    <a:pt x="4026" y="12184"/>
                    <a:pt x="4122" y="12845"/>
                  </a:cubicBezTo>
                  <a:cubicBezTo>
                    <a:pt x="4218" y="13506"/>
                    <a:pt x="4111" y="14423"/>
                    <a:pt x="4052" y="15083"/>
                  </a:cubicBezTo>
                  <a:cubicBezTo>
                    <a:pt x="3993" y="15744"/>
                    <a:pt x="3746" y="16297"/>
                    <a:pt x="3770" y="16799"/>
                  </a:cubicBezTo>
                  <a:cubicBezTo>
                    <a:pt x="3795" y="17301"/>
                    <a:pt x="3825" y="17686"/>
                    <a:pt x="4193" y="17993"/>
                  </a:cubicBezTo>
                  <a:cubicBezTo>
                    <a:pt x="4561" y="18299"/>
                    <a:pt x="5227" y="18162"/>
                    <a:pt x="5741" y="18440"/>
                  </a:cubicBezTo>
                  <a:cubicBezTo>
                    <a:pt x="6255" y="18719"/>
                    <a:pt x="6471" y="19177"/>
                    <a:pt x="7219" y="19634"/>
                  </a:cubicBezTo>
                  <a:cubicBezTo>
                    <a:pt x="7967" y="20092"/>
                    <a:pt x="9410" y="20910"/>
                    <a:pt x="10209" y="21172"/>
                  </a:cubicBezTo>
                  <a:cubicBezTo>
                    <a:pt x="11008" y="21435"/>
                    <a:pt x="11138" y="21436"/>
                    <a:pt x="11905" y="21172"/>
                  </a:cubicBezTo>
                  <a:cubicBezTo>
                    <a:pt x="12672" y="20909"/>
                    <a:pt x="14143" y="20143"/>
                    <a:pt x="14691" y="19632"/>
                  </a:cubicBezTo>
                  <a:cubicBezTo>
                    <a:pt x="15239" y="19121"/>
                    <a:pt x="14622" y="18786"/>
                    <a:pt x="14933" y="18348"/>
                  </a:cubicBezTo>
                  <a:cubicBezTo>
                    <a:pt x="15244" y="17910"/>
                    <a:pt x="15491" y="17395"/>
                    <a:pt x="16437" y="17172"/>
                  </a:cubicBezTo>
                  <a:cubicBezTo>
                    <a:pt x="17384" y="16949"/>
                    <a:pt x="19442" y="17478"/>
                    <a:pt x="20384" y="17064"/>
                  </a:cubicBezTo>
                  <a:cubicBezTo>
                    <a:pt x="21325" y="16650"/>
                    <a:pt x="21187" y="15736"/>
                    <a:pt x="21353" y="15010"/>
                  </a:cubicBezTo>
                  <a:cubicBezTo>
                    <a:pt x="21519" y="14285"/>
                    <a:pt x="21543" y="13500"/>
                    <a:pt x="21353" y="12828"/>
                  </a:cubicBezTo>
                  <a:cubicBezTo>
                    <a:pt x="21162" y="12156"/>
                    <a:pt x="20828" y="11655"/>
                    <a:pt x="20263" y="11159"/>
                  </a:cubicBezTo>
                  <a:cubicBezTo>
                    <a:pt x="19697" y="10663"/>
                    <a:pt x="18663" y="10110"/>
                    <a:pt x="18056" y="9936"/>
                  </a:cubicBezTo>
                  <a:cubicBezTo>
                    <a:pt x="17449" y="9761"/>
                    <a:pt x="17179" y="9966"/>
                    <a:pt x="16789" y="10159"/>
                  </a:cubicBezTo>
                  <a:cubicBezTo>
                    <a:pt x="16400" y="10353"/>
                    <a:pt x="16144" y="10756"/>
                    <a:pt x="15804" y="11055"/>
                  </a:cubicBezTo>
                  <a:cubicBezTo>
                    <a:pt x="15464" y="11353"/>
                    <a:pt x="15133" y="11746"/>
                    <a:pt x="14749" y="11950"/>
                  </a:cubicBezTo>
                  <a:cubicBezTo>
                    <a:pt x="14364" y="12154"/>
                    <a:pt x="14026" y="12211"/>
                    <a:pt x="13552" y="12248"/>
                  </a:cubicBezTo>
                  <a:cubicBezTo>
                    <a:pt x="13079" y="12286"/>
                    <a:pt x="12400" y="12421"/>
                    <a:pt x="11934" y="12174"/>
                  </a:cubicBezTo>
                  <a:cubicBezTo>
                    <a:pt x="11468" y="11927"/>
                    <a:pt x="11235" y="11441"/>
                    <a:pt x="11019" y="10906"/>
                  </a:cubicBezTo>
                  <a:cubicBezTo>
                    <a:pt x="10802" y="10370"/>
                    <a:pt x="10868" y="9643"/>
                    <a:pt x="10667" y="9040"/>
                  </a:cubicBezTo>
                  <a:cubicBezTo>
                    <a:pt x="10466" y="8438"/>
                    <a:pt x="9795" y="7950"/>
                    <a:pt x="9822" y="7325"/>
                  </a:cubicBezTo>
                  <a:cubicBezTo>
                    <a:pt x="9850" y="6699"/>
                    <a:pt x="10479" y="6405"/>
                    <a:pt x="10808" y="5832"/>
                  </a:cubicBezTo>
                  <a:cubicBezTo>
                    <a:pt x="11137" y="5260"/>
                    <a:pt x="11635" y="4382"/>
                    <a:pt x="11793" y="3893"/>
                  </a:cubicBezTo>
                  <a:cubicBezTo>
                    <a:pt x="11951" y="3404"/>
                    <a:pt x="11869" y="3380"/>
                    <a:pt x="11723" y="2998"/>
                  </a:cubicBezTo>
                  <a:cubicBezTo>
                    <a:pt x="11576" y="2615"/>
                    <a:pt x="11270" y="2140"/>
                    <a:pt x="10936" y="1660"/>
                  </a:cubicBezTo>
                  <a:close/>
                  <a:moveTo>
                    <a:pt x="10936" y="1660"/>
                  </a:moveTo>
                </a:path>
              </a:pathLst>
            </a:custGeom>
            <a:noFill/>
            <a:ln w="50800">
              <a:solidFill>
                <a:srgbClr val="FF0017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9034" name="Group 10"/>
          <p:cNvGrpSpPr>
            <a:grpSpLocks/>
          </p:cNvGrpSpPr>
          <p:nvPr/>
        </p:nvGrpSpPr>
        <p:grpSpPr bwMode="auto">
          <a:xfrm>
            <a:off x="4822031" y="208732"/>
            <a:ext cx="3839766" cy="1943323"/>
            <a:chOff x="0" y="0"/>
            <a:chExt cx="3440" cy="1741"/>
          </a:xfrm>
        </p:grpSpPr>
        <p:pic>
          <p:nvPicPr>
            <p:cNvPr id="129035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" y="938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9036" name="Picture 1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5"/>
              <a:ext cx="1626" cy="1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9037" name="Rectangle 13"/>
            <p:cNvSpPr>
              <a:spLocks/>
            </p:cNvSpPr>
            <p:nvPr/>
          </p:nvSpPr>
          <p:spPr bwMode="auto">
            <a:xfrm>
              <a:off x="2024" y="988"/>
              <a:ext cx="1416" cy="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substrate molecules are drawn into the cleft of the enzyme.</a:t>
              </a:r>
            </a:p>
          </p:txBody>
        </p:sp>
        <p:sp>
          <p:nvSpPr>
            <p:cNvPr id="129038" name="AutoShape 14"/>
            <p:cNvSpPr>
              <a:spLocks/>
            </p:cNvSpPr>
            <p:nvPr/>
          </p:nvSpPr>
          <p:spPr bwMode="auto">
            <a:xfrm>
              <a:off x="1176" y="583"/>
              <a:ext cx="280" cy="240"/>
            </a:xfrm>
            <a:custGeom>
              <a:avLst/>
              <a:gdLst/>
              <a:ahLst/>
              <a:cxnLst/>
              <a:rect l="0" t="0" r="r" b="b"/>
              <a:pathLst>
                <a:path w="21600" h="19829">
                  <a:moveTo>
                    <a:pt x="21600" y="0"/>
                  </a:moveTo>
                  <a:cubicBezTo>
                    <a:pt x="18000" y="3304"/>
                    <a:pt x="6000" y="-1771"/>
                    <a:pt x="0" y="19829"/>
                  </a:cubicBezTo>
                </a:path>
              </a:pathLst>
            </a:custGeom>
            <a:noFill/>
            <a:ln w="50800">
              <a:solidFill>
                <a:srgbClr val="2D00FA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39" name="AutoShape 15"/>
            <p:cNvSpPr>
              <a:spLocks/>
            </p:cNvSpPr>
            <p:nvPr/>
          </p:nvSpPr>
          <p:spPr bwMode="auto">
            <a:xfrm rot="5136076" flipH="1">
              <a:off x="878" y="401"/>
              <a:ext cx="360" cy="248"/>
            </a:xfrm>
            <a:custGeom>
              <a:avLst/>
              <a:gdLst/>
              <a:ahLst/>
              <a:cxnLst/>
              <a:rect l="0" t="0" r="r" b="b"/>
              <a:pathLst>
                <a:path w="21600" h="19829">
                  <a:moveTo>
                    <a:pt x="21600" y="0"/>
                  </a:moveTo>
                  <a:cubicBezTo>
                    <a:pt x="18000" y="3304"/>
                    <a:pt x="6000" y="-1771"/>
                    <a:pt x="0" y="19829"/>
                  </a:cubicBezTo>
                </a:path>
              </a:pathLst>
            </a:custGeom>
            <a:noFill/>
            <a:ln w="50800">
              <a:solidFill>
                <a:srgbClr val="2D00FA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9040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40000">
              <a:off x="998" y="15"/>
              <a:ext cx="468" cy="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9041" name="Pictur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" y="170"/>
              <a:ext cx="582" cy="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129042" name="Group 18"/>
          <p:cNvGrpSpPr>
            <a:grpSpLocks/>
          </p:cNvGrpSpPr>
          <p:nvPr/>
        </p:nvGrpSpPr>
        <p:grpSpPr bwMode="auto">
          <a:xfrm>
            <a:off x="4934769" y="4137795"/>
            <a:ext cx="3869903" cy="2425526"/>
            <a:chOff x="0" y="0"/>
            <a:chExt cx="3466" cy="2172"/>
          </a:xfrm>
        </p:grpSpPr>
        <p:pic>
          <p:nvPicPr>
            <p:cNvPr id="129043" name="Picture 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" y="844"/>
              <a:ext cx="3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9044" name="Picture 2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591"/>
              <a:ext cx="1626" cy="1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9045" name="AutoShape 21"/>
            <p:cNvSpPr>
              <a:spLocks/>
            </p:cNvSpPr>
            <p:nvPr/>
          </p:nvSpPr>
          <p:spPr bwMode="auto">
            <a:xfrm>
              <a:off x="0" y="556"/>
              <a:ext cx="1596" cy="1411"/>
            </a:xfrm>
            <a:custGeom>
              <a:avLst/>
              <a:gdLst/>
              <a:ahLst/>
              <a:cxnLst/>
              <a:rect l="0" t="0" r="r" b="b"/>
              <a:pathLst>
                <a:path w="21204" h="21462">
                  <a:moveTo>
                    <a:pt x="10239" y="0"/>
                  </a:moveTo>
                  <a:cubicBezTo>
                    <a:pt x="9350" y="0"/>
                    <a:pt x="8451" y="751"/>
                    <a:pt x="7476" y="1217"/>
                  </a:cubicBezTo>
                  <a:cubicBezTo>
                    <a:pt x="6502" y="1684"/>
                    <a:pt x="5299" y="2272"/>
                    <a:pt x="4394" y="2800"/>
                  </a:cubicBezTo>
                  <a:cubicBezTo>
                    <a:pt x="3489" y="3328"/>
                    <a:pt x="2764" y="3866"/>
                    <a:pt x="2056" y="4382"/>
                  </a:cubicBezTo>
                  <a:cubicBezTo>
                    <a:pt x="1348" y="4899"/>
                    <a:pt x="495" y="5296"/>
                    <a:pt x="148" y="5896"/>
                  </a:cubicBezTo>
                  <a:cubicBezTo>
                    <a:pt x="-198" y="6496"/>
                    <a:pt x="122" y="6949"/>
                    <a:pt x="227" y="7551"/>
                  </a:cubicBezTo>
                  <a:cubicBezTo>
                    <a:pt x="332" y="8154"/>
                    <a:pt x="434" y="8960"/>
                    <a:pt x="774" y="9480"/>
                  </a:cubicBezTo>
                  <a:cubicBezTo>
                    <a:pt x="1115" y="9999"/>
                    <a:pt x="1660" y="10068"/>
                    <a:pt x="2152" y="10483"/>
                  </a:cubicBezTo>
                  <a:cubicBezTo>
                    <a:pt x="2644" y="10898"/>
                    <a:pt x="3337" y="11396"/>
                    <a:pt x="3719" y="11966"/>
                  </a:cubicBezTo>
                  <a:cubicBezTo>
                    <a:pt x="4101" y="12536"/>
                    <a:pt x="4275" y="13061"/>
                    <a:pt x="4374" y="13799"/>
                  </a:cubicBezTo>
                  <a:cubicBezTo>
                    <a:pt x="4473" y="14537"/>
                    <a:pt x="4362" y="15560"/>
                    <a:pt x="4301" y="16297"/>
                  </a:cubicBezTo>
                  <a:cubicBezTo>
                    <a:pt x="4240" y="17035"/>
                    <a:pt x="3985" y="17652"/>
                    <a:pt x="4010" y="18213"/>
                  </a:cubicBezTo>
                  <a:cubicBezTo>
                    <a:pt x="4035" y="18774"/>
                    <a:pt x="4066" y="19204"/>
                    <a:pt x="4447" y="19546"/>
                  </a:cubicBezTo>
                  <a:cubicBezTo>
                    <a:pt x="4827" y="19888"/>
                    <a:pt x="5516" y="19734"/>
                    <a:pt x="6047" y="20046"/>
                  </a:cubicBezTo>
                  <a:cubicBezTo>
                    <a:pt x="6578" y="20357"/>
                    <a:pt x="6836" y="21157"/>
                    <a:pt x="7575" y="21378"/>
                  </a:cubicBezTo>
                  <a:cubicBezTo>
                    <a:pt x="8314" y="21600"/>
                    <a:pt x="9441" y="21315"/>
                    <a:pt x="10239" y="21303"/>
                  </a:cubicBezTo>
                  <a:cubicBezTo>
                    <a:pt x="11038" y="21290"/>
                    <a:pt x="11697" y="21537"/>
                    <a:pt x="12365" y="21303"/>
                  </a:cubicBezTo>
                  <a:cubicBezTo>
                    <a:pt x="13033" y="21069"/>
                    <a:pt x="13564" y="20497"/>
                    <a:pt x="14065" y="19964"/>
                  </a:cubicBezTo>
                  <a:cubicBezTo>
                    <a:pt x="14567" y="19431"/>
                    <a:pt x="14482" y="18473"/>
                    <a:pt x="15341" y="18138"/>
                  </a:cubicBezTo>
                  <a:cubicBezTo>
                    <a:pt x="16199" y="17803"/>
                    <a:pt x="17721" y="18478"/>
                    <a:pt x="18742" y="18138"/>
                  </a:cubicBezTo>
                  <a:cubicBezTo>
                    <a:pt x="19762" y="17798"/>
                    <a:pt x="20970" y="17495"/>
                    <a:pt x="21186" y="16190"/>
                  </a:cubicBezTo>
                  <a:cubicBezTo>
                    <a:pt x="21402" y="14885"/>
                    <a:pt x="20177" y="13066"/>
                    <a:pt x="19769" y="11930"/>
                  </a:cubicBezTo>
                  <a:cubicBezTo>
                    <a:pt x="19361" y="10793"/>
                    <a:pt x="19251" y="10123"/>
                    <a:pt x="18742" y="9373"/>
                  </a:cubicBezTo>
                  <a:cubicBezTo>
                    <a:pt x="18233" y="8624"/>
                    <a:pt x="17610" y="7460"/>
                    <a:pt x="16793" y="7547"/>
                  </a:cubicBezTo>
                  <a:cubicBezTo>
                    <a:pt x="15977" y="7635"/>
                    <a:pt x="15796" y="9008"/>
                    <a:pt x="15341" y="9738"/>
                  </a:cubicBezTo>
                  <a:cubicBezTo>
                    <a:pt x="14886" y="10469"/>
                    <a:pt x="14559" y="11364"/>
                    <a:pt x="14065" y="11930"/>
                  </a:cubicBezTo>
                  <a:cubicBezTo>
                    <a:pt x="13572" y="12495"/>
                    <a:pt x="13103" y="13049"/>
                    <a:pt x="12449" y="13049"/>
                  </a:cubicBezTo>
                  <a:cubicBezTo>
                    <a:pt x="11795" y="13049"/>
                    <a:pt x="11083" y="12528"/>
                    <a:pt x="10664" y="11930"/>
                  </a:cubicBezTo>
                  <a:cubicBezTo>
                    <a:pt x="10245" y="11331"/>
                    <a:pt x="10200" y="10465"/>
                    <a:pt x="10133" y="9738"/>
                  </a:cubicBezTo>
                  <a:cubicBezTo>
                    <a:pt x="10066" y="9012"/>
                    <a:pt x="9702" y="8583"/>
                    <a:pt x="10267" y="7635"/>
                  </a:cubicBezTo>
                  <a:cubicBezTo>
                    <a:pt x="10831" y="6687"/>
                    <a:pt x="12907" y="5651"/>
                    <a:pt x="13321" y="4382"/>
                  </a:cubicBezTo>
                  <a:cubicBezTo>
                    <a:pt x="13736" y="3114"/>
                    <a:pt x="12919" y="2005"/>
                    <a:pt x="12365" y="1217"/>
                  </a:cubicBezTo>
                  <a:cubicBezTo>
                    <a:pt x="11811" y="429"/>
                    <a:pt x="11129" y="0"/>
                    <a:pt x="10239" y="0"/>
                  </a:cubicBezTo>
                  <a:close/>
                  <a:moveTo>
                    <a:pt x="10239" y="0"/>
                  </a:moveTo>
                </a:path>
              </a:pathLst>
            </a:custGeom>
            <a:noFill/>
            <a:ln w="50800">
              <a:solidFill>
                <a:srgbClr val="FF0017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9046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40000">
              <a:off x="1648" y="15"/>
              <a:ext cx="469" cy="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9047" name="Rectangle 23"/>
            <p:cNvSpPr>
              <a:spLocks/>
            </p:cNvSpPr>
            <p:nvPr/>
          </p:nvSpPr>
          <p:spPr bwMode="auto">
            <a:xfrm>
              <a:off x="1922" y="892"/>
              <a:ext cx="1544" cy="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resulting end product is released by the enzyme which returns to its normal shape, ready to undergo more reactions.</a:t>
              </a:r>
            </a:p>
          </p:txBody>
        </p:sp>
        <p:sp>
          <p:nvSpPr>
            <p:cNvPr id="129048" name="AutoShape 24"/>
            <p:cNvSpPr>
              <a:spLocks/>
            </p:cNvSpPr>
            <p:nvPr/>
          </p:nvSpPr>
          <p:spPr bwMode="auto">
            <a:xfrm rot="8764212">
              <a:off x="743" y="698"/>
              <a:ext cx="909" cy="337"/>
            </a:xfrm>
            <a:custGeom>
              <a:avLst/>
              <a:gdLst/>
              <a:ahLst/>
              <a:cxnLst/>
              <a:rect l="0" t="0" r="r" b="b"/>
              <a:pathLst>
                <a:path w="21600" h="15766">
                  <a:moveTo>
                    <a:pt x="21600" y="0"/>
                  </a:moveTo>
                  <a:cubicBezTo>
                    <a:pt x="15317" y="450"/>
                    <a:pt x="10321" y="21600"/>
                    <a:pt x="0" y="14249"/>
                  </a:cubicBezTo>
                </a:path>
              </a:pathLst>
            </a:custGeom>
            <a:noFill/>
            <a:ln w="50800">
              <a:solidFill>
                <a:srgbClr val="2D00FA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9049" name="Picture 2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138"/>
              <a:ext cx="582" cy="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659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1531</Words>
  <Application>Microsoft Macintosh PowerPoint</Application>
  <PresentationFormat>On-screen Show (4:3)</PresentationFormat>
  <Paragraphs>229</Paragraphs>
  <Slides>23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Enzymes</vt:lpstr>
      <vt:lpstr>Enzyme Examples</vt:lpstr>
      <vt:lpstr>Naming enzymes:</vt:lpstr>
      <vt:lpstr>Enzymes</vt:lpstr>
      <vt:lpstr>ENZYMES</vt:lpstr>
      <vt:lpstr>Enzyme Active Sites</vt:lpstr>
      <vt:lpstr>Lock and Key Model</vt:lpstr>
      <vt:lpstr>Lock-and-key hypothesis -  assumes the active site of an enzyme is rigid in its shape and the substrate is the complementary shape to the active site</vt:lpstr>
      <vt:lpstr>Induced Fit Model</vt:lpstr>
      <vt:lpstr>The Induced-fit hypothesis suggests the active site is flexible and only assumes its catalytic conformation after the substrate molecules bind to the site. (alters the shape)</vt:lpstr>
      <vt:lpstr>Comparing Lock and Key and the Induced Fit Model</vt:lpstr>
      <vt:lpstr>Enzymes lower activation energy by forming an enzyme/substrate complex</vt:lpstr>
      <vt:lpstr>Enzymes</vt:lpstr>
      <vt:lpstr>PowerPoint Presentation</vt:lpstr>
      <vt:lpstr>Enzymes - lower the activation energy of a reaction</vt:lpstr>
      <vt:lpstr>Catabolic Reactions</vt:lpstr>
      <vt:lpstr>Anabolic Reactions</vt:lpstr>
      <vt:lpstr>Effect of Temperature</vt:lpstr>
      <vt:lpstr>Effect of pH</vt:lpstr>
      <vt:lpstr>-pH affects the formation of hydrogen bonds and sulphur bridges in proteins and so affects shape -At small changes in pH it can affect the charge of the active site and therefore the bonding of the substrate</vt:lpstr>
      <vt:lpstr>Temp and pH</vt:lpstr>
      <vt:lpstr>Factors Affecting Enzyme Reaction Rates</vt:lpstr>
      <vt:lpstr>Concentration of substrate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Sarah Preston</dc:creator>
  <cp:lastModifiedBy>Sarah Preston</cp:lastModifiedBy>
  <cp:revision>7</cp:revision>
  <dcterms:created xsi:type="dcterms:W3CDTF">2014-09-12T08:38:00Z</dcterms:created>
  <dcterms:modified xsi:type="dcterms:W3CDTF">2014-10-27T09:02:51Z</dcterms:modified>
</cp:coreProperties>
</file>